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5" r:id="rId2"/>
    <p:sldId id="331" r:id="rId3"/>
    <p:sldId id="330" r:id="rId4"/>
    <p:sldId id="326" r:id="rId5"/>
    <p:sldId id="338" r:id="rId6"/>
    <p:sldId id="321" r:id="rId7"/>
    <p:sldId id="339" r:id="rId8"/>
    <p:sldId id="317" r:id="rId9"/>
    <p:sldId id="340" r:id="rId10"/>
    <p:sldId id="341" r:id="rId11"/>
    <p:sldId id="342" r:id="rId12"/>
    <p:sldId id="343" r:id="rId13"/>
    <p:sldId id="344" r:id="rId14"/>
    <p:sldId id="304" r:id="rId15"/>
  </p:sldIdLst>
  <p:sldSz cx="9144000" cy="51419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84">
          <p15:clr>
            <a:srgbClr val="A4A3A4"/>
          </p15:clr>
        </p15:guide>
        <p15:guide id="2" pos="29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ED5"/>
    <a:srgbClr val="53585E"/>
    <a:srgbClr val="EEEFF3"/>
    <a:srgbClr val="F6D3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6196" autoAdjust="0"/>
  </p:normalViewPr>
  <p:slideViewPr>
    <p:cSldViewPr showGuides="1">
      <p:cViewPr>
        <p:scale>
          <a:sx n="100" d="100"/>
          <a:sy n="100" d="100"/>
        </p:scale>
        <p:origin x="-1944" y="-930"/>
      </p:cViewPr>
      <p:guideLst>
        <p:guide orient="horz" pos="1684"/>
        <p:guide pos="2932"/>
      </p:guideLst>
    </p:cSldViewPr>
  </p:slideViewPr>
  <p:notesTextViewPr>
    <p:cViewPr>
      <p:scale>
        <a:sx n="1" d="1"/>
        <a:sy n="1" d="1"/>
      </p:scale>
      <p:origin x="0" y="0"/>
    </p:cViewPr>
  </p:notesTextViewPr>
  <p:sorterViewPr>
    <p:cViewPr>
      <p:scale>
        <a:sx n="100" d="100"/>
        <a:sy n="100" d="100"/>
      </p:scale>
      <p:origin x="0" y="21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1AFF-D539-45A2-81CA-66B921DD8D52}" type="datetimeFigureOut">
              <a:rPr lang="zh-CN" altLang="en-US" smtClean="0"/>
              <a:pPr/>
              <a:t>2021/6/10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74456-EB52-4577-819A-4B7EA6F602C1}" type="slidenum">
              <a:rPr lang="zh-CN" altLang="en-US" smtClean="0"/>
              <a:pPr/>
              <a:t>‹#›</a:t>
            </a:fld>
            <a:endParaRPr lang="zh-CN" altLang="en-US"/>
          </a:p>
        </p:txBody>
      </p:sp>
    </p:spTree>
    <p:extLst>
      <p:ext uri="{BB962C8B-B14F-4D97-AF65-F5344CB8AC3E}">
        <p14:creationId xmlns:p14="http://schemas.microsoft.com/office/powerpoint/2010/main" xmlns="" val="322252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1</a:t>
            </a:fld>
            <a:endParaRPr lang="zh-CN" altLang="en-US"/>
          </a:p>
        </p:txBody>
      </p:sp>
    </p:spTree>
    <p:extLst>
      <p:ext uri="{BB962C8B-B14F-4D97-AF65-F5344CB8AC3E}">
        <p14:creationId xmlns:p14="http://schemas.microsoft.com/office/powerpoint/2010/main" xmlns="" val="1934785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10</a:t>
            </a:fld>
            <a:endParaRPr lang="zh-CN" altLang="en-US"/>
          </a:p>
        </p:txBody>
      </p:sp>
    </p:spTree>
    <p:extLst>
      <p:ext uri="{BB962C8B-B14F-4D97-AF65-F5344CB8AC3E}">
        <p14:creationId xmlns:p14="http://schemas.microsoft.com/office/powerpoint/2010/main" xmlns="" val="404788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11</a:t>
            </a:fld>
            <a:endParaRPr lang="zh-CN" altLang="en-US"/>
          </a:p>
        </p:txBody>
      </p:sp>
    </p:spTree>
    <p:extLst>
      <p:ext uri="{BB962C8B-B14F-4D97-AF65-F5344CB8AC3E}">
        <p14:creationId xmlns:p14="http://schemas.microsoft.com/office/powerpoint/2010/main" xmlns="" val="4047880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12</a:t>
            </a:fld>
            <a:endParaRPr lang="zh-CN" altLang="en-US"/>
          </a:p>
        </p:txBody>
      </p:sp>
    </p:spTree>
    <p:extLst>
      <p:ext uri="{BB962C8B-B14F-4D97-AF65-F5344CB8AC3E}">
        <p14:creationId xmlns:p14="http://schemas.microsoft.com/office/powerpoint/2010/main" xmlns="" val="1902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13</a:t>
            </a:fld>
            <a:endParaRPr lang="zh-CN" altLang="en-US"/>
          </a:p>
        </p:txBody>
      </p:sp>
    </p:spTree>
    <p:extLst>
      <p:ext uri="{BB962C8B-B14F-4D97-AF65-F5344CB8AC3E}">
        <p14:creationId xmlns:p14="http://schemas.microsoft.com/office/powerpoint/2010/main" xmlns="" val="404788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14</a:t>
            </a:fld>
            <a:endParaRPr lang="zh-CN" altLang="en-US"/>
          </a:p>
        </p:txBody>
      </p:sp>
    </p:spTree>
    <p:extLst>
      <p:ext uri="{BB962C8B-B14F-4D97-AF65-F5344CB8AC3E}">
        <p14:creationId xmlns:p14="http://schemas.microsoft.com/office/powerpoint/2010/main" xmlns="" val="47445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2</a:t>
            </a:fld>
            <a:endParaRPr lang="zh-CN" altLang="en-US"/>
          </a:p>
        </p:txBody>
      </p:sp>
    </p:spTree>
    <p:extLst>
      <p:ext uri="{BB962C8B-B14F-4D97-AF65-F5344CB8AC3E}">
        <p14:creationId xmlns:p14="http://schemas.microsoft.com/office/powerpoint/2010/main" xmlns="" val="118399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3</a:t>
            </a:fld>
            <a:endParaRPr lang="zh-CN" altLang="en-US"/>
          </a:p>
        </p:txBody>
      </p:sp>
    </p:spTree>
    <p:extLst>
      <p:ext uri="{BB962C8B-B14F-4D97-AF65-F5344CB8AC3E}">
        <p14:creationId xmlns:p14="http://schemas.microsoft.com/office/powerpoint/2010/main" xmlns="" val="337603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4</a:t>
            </a:fld>
            <a:endParaRPr lang="zh-CN" altLang="en-US"/>
          </a:p>
        </p:txBody>
      </p:sp>
    </p:spTree>
    <p:extLst>
      <p:ext uri="{BB962C8B-B14F-4D97-AF65-F5344CB8AC3E}">
        <p14:creationId xmlns:p14="http://schemas.microsoft.com/office/powerpoint/2010/main" xmlns="" val="9692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5</a:t>
            </a:fld>
            <a:endParaRPr lang="zh-CN" altLang="en-US"/>
          </a:p>
        </p:txBody>
      </p:sp>
    </p:spTree>
    <p:extLst>
      <p:ext uri="{BB962C8B-B14F-4D97-AF65-F5344CB8AC3E}">
        <p14:creationId xmlns:p14="http://schemas.microsoft.com/office/powerpoint/2010/main" xmlns="" val="9692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6</a:t>
            </a:fld>
            <a:endParaRPr lang="zh-CN" altLang="en-US"/>
          </a:p>
        </p:txBody>
      </p:sp>
    </p:spTree>
    <p:extLst>
      <p:ext uri="{BB962C8B-B14F-4D97-AF65-F5344CB8AC3E}">
        <p14:creationId xmlns:p14="http://schemas.microsoft.com/office/powerpoint/2010/main" xmlns="" val="367945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7</a:t>
            </a:fld>
            <a:endParaRPr lang="zh-CN" altLang="en-US"/>
          </a:p>
        </p:txBody>
      </p:sp>
    </p:spTree>
    <p:extLst>
      <p:ext uri="{BB962C8B-B14F-4D97-AF65-F5344CB8AC3E}">
        <p14:creationId xmlns:p14="http://schemas.microsoft.com/office/powerpoint/2010/main" xmlns="" val="3486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8</a:t>
            </a:fld>
            <a:endParaRPr lang="zh-CN" altLang="en-US"/>
          </a:p>
        </p:txBody>
      </p:sp>
    </p:spTree>
    <p:extLst>
      <p:ext uri="{BB962C8B-B14F-4D97-AF65-F5344CB8AC3E}">
        <p14:creationId xmlns:p14="http://schemas.microsoft.com/office/powerpoint/2010/main" xmlns="" val="404788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pPr/>
              <a:t>9</a:t>
            </a:fld>
            <a:endParaRPr lang="zh-CN" altLang="en-US"/>
          </a:p>
        </p:txBody>
      </p:sp>
    </p:spTree>
    <p:extLst>
      <p:ext uri="{BB962C8B-B14F-4D97-AF65-F5344CB8AC3E}">
        <p14:creationId xmlns:p14="http://schemas.microsoft.com/office/powerpoint/2010/main" xmlns="" val="404788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FF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3.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3.png"/><Relationship Id="rId7"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jally@lezhimei.c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原创设计师QQ598969553             _1"/>
          <p:cNvSpPr txBox="1"/>
          <p:nvPr/>
        </p:nvSpPr>
        <p:spPr>
          <a:xfrm>
            <a:off x="377651" y="2013103"/>
            <a:ext cx="4169731" cy="584775"/>
          </a:xfrm>
          <a:prstGeom prst="rect">
            <a:avLst/>
          </a:prstGeom>
          <a:noFill/>
        </p:spPr>
        <p:txBody>
          <a:bodyPr wrap="none" rtlCol="0">
            <a:spAutoFit/>
          </a:bodyPr>
          <a:lstStyle/>
          <a:p>
            <a:r>
              <a:rPr lang="en-US" altLang="zh-CN" sz="3200" dirty="0" smtClean="0">
                <a:solidFill>
                  <a:schemeClr val="accent1"/>
                </a:solidFill>
                <a:latin typeface="AvantGarde Md BT" pitchFamily="34" charset="0"/>
                <a:ea typeface="微软雅黑" pitchFamily="34" charset="-122"/>
              </a:rPr>
              <a:t>Company introduction</a:t>
            </a:r>
            <a:endParaRPr lang="en-US" altLang="zh-CN" sz="3200" dirty="0">
              <a:solidFill>
                <a:schemeClr val="accent1"/>
              </a:solidFill>
              <a:latin typeface="AvantGarde Md BT" pitchFamily="34" charset="0"/>
              <a:ea typeface="微软雅黑" pitchFamily="34" charset="-122"/>
            </a:endParaRPr>
          </a:p>
        </p:txBody>
      </p:sp>
      <p:sp>
        <p:nvSpPr>
          <p:cNvPr id="20" name="原创设计师QQ598969553             _2"/>
          <p:cNvSpPr txBox="1"/>
          <p:nvPr/>
        </p:nvSpPr>
        <p:spPr>
          <a:xfrm>
            <a:off x="377651" y="3333807"/>
            <a:ext cx="2956567" cy="461665"/>
          </a:xfrm>
          <a:prstGeom prst="rect">
            <a:avLst/>
          </a:prstGeom>
          <a:noFill/>
        </p:spPr>
        <p:txBody>
          <a:bodyPr wrap="square" rtlCol="0">
            <a:spAutoFit/>
          </a:bodyPr>
          <a:lstStyle/>
          <a:p>
            <a:r>
              <a:rPr lang="en-US" altLang="zh-CN" sz="800" dirty="0" smtClean="0">
                <a:solidFill>
                  <a:schemeClr val="tx1">
                    <a:lumMod val="65000"/>
                    <a:lumOff val="35000"/>
                  </a:schemeClr>
                </a:solidFill>
                <a:latin typeface="微软雅黑" pitchFamily="34" charset="-122"/>
                <a:ea typeface="微软雅黑" pitchFamily="34" charset="-122"/>
              </a:rPr>
              <a:t>We produce different massagers with excellent quality more than 11years, all materials we use can pass CE, GS, or BSCI inspection, welcome to cooperate with us.</a:t>
            </a:r>
            <a:endParaRPr lang="zh-CN" altLang="en-US" sz="800" dirty="0">
              <a:solidFill>
                <a:schemeClr val="tx1">
                  <a:lumMod val="65000"/>
                  <a:lumOff val="35000"/>
                </a:schemeClr>
              </a:solidFill>
              <a:latin typeface="微软雅黑" pitchFamily="34" charset="-122"/>
              <a:ea typeface="微软雅黑" pitchFamily="34" charset="-122"/>
            </a:endParaRPr>
          </a:p>
        </p:txBody>
      </p:sp>
      <p:sp>
        <p:nvSpPr>
          <p:cNvPr id="21" name="原创设计师QQ598969553             _3"/>
          <p:cNvSpPr/>
          <p:nvPr/>
        </p:nvSpPr>
        <p:spPr>
          <a:xfrm>
            <a:off x="481056" y="2856708"/>
            <a:ext cx="3305125" cy="287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Xiamen Happiness Manufacture Technology Co., Ltd</a:t>
            </a:r>
            <a:r>
              <a:rPr lang="en-US" altLang="zh-CN" sz="1050" dirty="0" smtClean="0">
                <a:solidFill>
                  <a:schemeClr val="bg1"/>
                </a:solidFill>
                <a:latin typeface="微软雅黑" pitchFamily="34" charset="-122"/>
                <a:ea typeface="微软雅黑" pitchFamily="34" charset="-122"/>
              </a:rPr>
              <a:t> </a:t>
            </a:r>
            <a:endParaRPr lang="zh-CN" altLang="en-US" sz="1050" dirty="0">
              <a:solidFill>
                <a:schemeClr val="bg1"/>
              </a:solidFill>
              <a:latin typeface="微软雅黑" pitchFamily="34" charset="-122"/>
              <a:ea typeface="微软雅黑" pitchFamily="34" charset="-122"/>
            </a:endParaRPr>
          </a:p>
        </p:txBody>
      </p:sp>
      <p:sp>
        <p:nvSpPr>
          <p:cNvPr id="22" name="原创设计师QQ598969553             _4"/>
          <p:cNvSpPr txBox="1"/>
          <p:nvPr/>
        </p:nvSpPr>
        <p:spPr>
          <a:xfrm>
            <a:off x="325869" y="731597"/>
            <a:ext cx="836181" cy="338554"/>
          </a:xfrm>
          <a:prstGeom prst="rect">
            <a:avLst/>
          </a:prstGeom>
          <a:noFill/>
        </p:spPr>
        <p:txBody>
          <a:bodyPr wrap="square" rtlCol="0">
            <a:spAutoFit/>
          </a:bodyPr>
          <a:lstStyle/>
          <a:p>
            <a:r>
              <a:rPr lang="en-US" altLang="zh-CN" sz="1600" b="1" dirty="0" smtClean="0">
                <a:solidFill>
                  <a:schemeClr val="accent1"/>
                </a:solidFill>
                <a:latin typeface="华文细黑" panose="02010600040101010101" pitchFamily="2" charset="-122"/>
                <a:ea typeface="华文细黑" panose="02010600040101010101" pitchFamily="2" charset="-122"/>
              </a:rPr>
              <a:t>LOGO</a:t>
            </a:r>
            <a:endParaRPr lang="zh-CN" altLang="en-US" sz="1600" b="1" dirty="0">
              <a:solidFill>
                <a:schemeClr val="accent1"/>
              </a:solidFill>
              <a:latin typeface="华文细黑" panose="02010600040101010101" pitchFamily="2" charset="-122"/>
              <a:ea typeface="华文细黑" panose="02010600040101010101" pitchFamily="2" charset="-122"/>
            </a:endParaRPr>
          </a:p>
        </p:txBody>
      </p:sp>
      <p:sp>
        <p:nvSpPr>
          <p:cNvPr id="23" name="原创设计师QQ598969553             _5"/>
          <p:cNvSpPr/>
          <p:nvPr/>
        </p:nvSpPr>
        <p:spPr>
          <a:xfrm rot="5400000">
            <a:off x="-784" y="732528"/>
            <a:ext cx="327583" cy="325722"/>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A9E"/>
              </a:solidFill>
              <a:ea typeface="微软雅黑" panose="020B0503020204020204" pitchFamily="34" charset="-122"/>
            </a:endParaRPr>
          </a:p>
        </p:txBody>
      </p:sp>
      <p:sp>
        <p:nvSpPr>
          <p:cNvPr id="24" name="原创设计师QQ598969553             _6"/>
          <p:cNvSpPr>
            <a:spLocks noGrp="1" noSelect="1" noRot="1" noChangeAspect="1" noMove="1" noResize="1" noChangeShapeType="1" noTextEdit="1"/>
          </p:cNvSpPr>
          <p:nvPr/>
        </p:nvSpPr>
        <p:spPr>
          <a:xfrm>
            <a:off x="6815646" y="0"/>
            <a:ext cx="807622" cy="403811"/>
          </a:xfrm>
          <a:custGeom>
            <a:avLst/>
            <a:gdLst>
              <a:gd name="connsiteX0" fmla="*/ 1071800 w 1071800"/>
              <a:gd name="connsiteY0" fmla="*/ 0 h 535900"/>
              <a:gd name="connsiteX1" fmla="*/ 535900 w 1071800"/>
              <a:gd name="connsiteY1" fmla="*/ 535900 h 535900"/>
              <a:gd name="connsiteX2" fmla="*/ 0 w 1071800"/>
              <a:gd name="connsiteY2" fmla="*/ 1 h 535900"/>
              <a:gd name="connsiteX3" fmla="*/ 1071800 w 1071800"/>
              <a:gd name="connsiteY3" fmla="*/ 0 h 535900"/>
            </a:gdLst>
            <a:ahLst/>
            <a:cxnLst>
              <a:cxn ang="0">
                <a:pos x="connsiteX0" y="connsiteY0"/>
              </a:cxn>
              <a:cxn ang="0">
                <a:pos x="connsiteX1" y="connsiteY1"/>
              </a:cxn>
              <a:cxn ang="0">
                <a:pos x="connsiteX2" y="connsiteY2"/>
              </a:cxn>
              <a:cxn ang="0">
                <a:pos x="connsiteX3" y="connsiteY3"/>
              </a:cxn>
            </a:cxnLst>
            <a:rect l="l" t="t" r="r" b="b"/>
            <a:pathLst>
              <a:path w="1071800" h="535900">
                <a:moveTo>
                  <a:pt x="1071800" y="0"/>
                </a:moveTo>
                <a:lnTo>
                  <a:pt x="535900" y="535900"/>
                </a:lnTo>
                <a:lnTo>
                  <a:pt x="0" y="1"/>
                </a:lnTo>
                <a:lnTo>
                  <a:pt x="10718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原创设计师QQ598969553             _7"/>
          <p:cNvSpPr/>
          <p:nvPr/>
        </p:nvSpPr>
        <p:spPr>
          <a:xfrm>
            <a:off x="7429520" y="0"/>
            <a:ext cx="1714480" cy="999320"/>
          </a:xfrm>
          <a:custGeom>
            <a:avLst/>
            <a:gdLst>
              <a:gd name="connsiteX0" fmla="*/ 1849729 w 2461149"/>
              <a:gd name="connsiteY0" fmla="*/ 0 h 1841994"/>
              <a:gd name="connsiteX1" fmla="*/ 2461149 w 2461149"/>
              <a:gd name="connsiteY1" fmla="*/ 611420 h 1841994"/>
              <a:gd name="connsiteX2" fmla="*/ 1230575 w 2461149"/>
              <a:gd name="connsiteY2" fmla="*/ 1841994 h 1841994"/>
              <a:gd name="connsiteX3" fmla="*/ 0 w 2461149"/>
              <a:gd name="connsiteY3" fmla="*/ 611420 h 1841994"/>
              <a:gd name="connsiteX4" fmla="*/ 611419 w 2461149"/>
              <a:gd name="connsiteY4" fmla="*/ 1 h 1841994"/>
              <a:gd name="connsiteX5" fmla="*/ 1849729 w 2461149"/>
              <a:gd name="connsiteY5" fmla="*/ 0 h 184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149" h="1841994">
                <a:moveTo>
                  <a:pt x="1849729" y="0"/>
                </a:moveTo>
                <a:lnTo>
                  <a:pt x="2461149" y="611420"/>
                </a:lnTo>
                <a:lnTo>
                  <a:pt x="1230575" y="1841994"/>
                </a:lnTo>
                <a:lnTo>
                  <a:pt x="0" y="611420"/>
                </a:lnTo>
                <a:lnTo>
                  <a:pt x="611419" y="1"/>
                </a:lnTo>
                <a:lnTo>
                  <a:pt x="18497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华文细黑" panose="02010600040101010101" pitchFamily="2" charset="-122"/>
                <a:ea typeface="华文细黑" panose="02010600040101010101" pitchFamily="2" charset="-122"/>
              </a:rPr>
              <a:t>Let’s</a:t>
            </a:r>
          </a:p>
          <a:p>
            <a:pPr algn="ctr"/>
            <a:r>
              <a:rPr lang="en-US" altLang="zh-CN" sz="2000" dirty="0" smtClean="0">
                <a:solidFill>
                  <a:schemeClr val="bg1"/>
                </a:solidFill>
                <a:latin typeface="华文细黑" panose="02010600040101010101" pitchFamily="2" charset="-122"/>
                <a:ea typeface="华文细黑" panose="02010600040101010101" pitchFamily="2" charset="-122"/>
              </a:rPr>
              <a:t>cooperate</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6" name="原创设计师QQ598969553             _8"/>
          <p:cNvSpPr/>
          <p:nvPr/>
        </p:nvSpPr>
        <p:spPr>
          <a:xfrm>
            <a:off x="4343794" y="474888"/>
            <a:ext cx="1856562" cy="1856562"/>
          </a:xfrm>
          <a:custGeom>
            <a:avLst/>
            <a:gdLst>
              <a:gd name="connsiteX0" fmla="*/ 1231927 w 2463854"/>
              <a:gd name="connsiteY0" fmla="*/ 0 h 2463854"/>
              <a:gd name="connsiteX1" fmla="*/ 2463854 w 2463854"/>
              <a:gd name="connsiteY1" fmla="*/ 1231927 h 2463854"/>
              <a:gd name="connsiteX2" fmla="*/ 1231927 w 2463854"/>
              <a:gd name="connsiteY2" fmla="*/ 2463854 h 2463854"/>
              <a:gd name="connsiteX3" fmla="*/ 0 w 2463854"/>
              <a:gd name="connsiteY3" fmla="*/ 1231927 h 2463854"/>
              <a:gd name="connsiteX4" fmla="*/ 1231927 w 2463854"/>
              <a:gd name="connsiteY4" fmla="*/ 0 h 2463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54" h="2463854">
                <a:moveTo>
                  <a:pt x="1231927" y="0"/>
                </a:moveTo>
                <a:lnTo>
                  <a:pt x="2463854" y="1231927"/>
                </a:lnTo>
                <a:lnTo>
                  <a:pt x="1231927" y="2463854"/>
                </a:lnTo>
                <a:lnTo>
                  <a:pt x="0" y="1231927"/>
                </a:lnTo>
                <a:lnTo>
                  <a:pt x="1231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华文细黑" panose="02010600040101010101" pitchFamily="2" charset="-122"/>
                <a:ea typeface="华文细黑" panose="02010600040101010101" pitchFamily="2" charset="-122"/>
              </a:rPr>
              <a:t>win-win</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7" name="原创设计师QQ598969553             _9"/>
          <p:cNvSpPr>
            <a:spLocks noGrp="1" noSelect="1" noRot="1" noChangeAspect="1" noMove="1" noResize="1" noChangeShapeType="1" noTextEdit="1"/>
          </p:cNvSpPr>
          <p:nvPr/>
        </p:nvSpPr>
        <p:spPr>
          <a:xfrm>
            <a:off x="5295636" y="446313"/>
            <a:ext cx="3767200" cy="3767200"/>
          </a:xfrm>
          <a:custGeom>
            <a:avLst/>
            <a:gdLst>
              <a:gd name="connsiteX0" fmla="*/ 2499735 w 4999471"/>
              <a:gd name="connsiteY0" fmla="*/ 0 h 4999472"/>
              <a:gd name="connsiteX1" fmla="*/ 4999471 w 4999471"/>
              <a:gd name="connsiteY1" fmla="*/ 2499736 h 4999472"/>
              <a:gd name="connsiteX2" fmla="*/ 2499735 w 4999471"/>
              <a:gd name="connsiteY2" fmla="*/ 4999472 h 4999472"/>
              <a:gd name="connsiteX3" fmla="*/ 0 w 4999471"/>
              <a:gd name="connsiteY3" fmla="*/ 2499736 h 4999472"/>
              <a:gd name="connsiteX4" fmla="*/ 2499735 w 4999471"/>
              <a:gd name="connsiteY4" fmla="*/ 0 h 499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471" h="4999472">
                <a:moveTo>
                  <a:pt x="2499735" y="0"/>
                </a:moveTo>
                <a:lnTo>
                  <a:pt x="4999471" y="2499736"/>
                </a:lnTo>
                <a:lnTo>
                  <a:pt x="2499735" y="4999472"/>
                </a:lnTo>
                <a:lnTo>
                  <a:pt x="0" y="2499736"/>
                </a:lnTo>
                <a:lnTo>
                  <a:pt x="2499735" y="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原创设计师QQ598969553             _10"/>
          <p:cNvSpPr/>
          <p:nvPr/>
        </p:nvSpPr>
        <p:spPr>
          <a:xfrm>
            <a:off x="5143504" y="3318769"/>
            <a:ext cx="1856562" cy="1823144"/>
          </a:xfrm>
          <a:custGeom>
            <a:avLst/>
            <a:gdLst>
              <a:gd name="connsiteX0" fmla="*/ 1231927 w 2463854"/>
              <a:gd name="connsiteY0" fmla="*/ 0 h 2419505"/>
              <a:gd name="connsiteX1" fmla="*/ 2463854 w 2463854"/>
              <a:gd name="connsiteY1" fmla="*/ 1231927 h 2419505"/>
              <a:gd name="connsiteX2" fmla="*/ 1276277 w 2463854"/>
              <a:gd name="connsiteY2" fmla="*/ 2419505 h 2419505"/>
              <a:gd name="connsiteX3" fmla="*/ 1187578 w 2463854"/>
              <a:gd name="connsiteY3" fmla="*/ 2419505 h 2419505"/>
              <a:gd name="connsiteX4" fmla="*/ 0 w 2463854"/>
              <a:gd name="connsiteY4" fmla="*/ 1231927 h 2419505"/>
              <a:gd name="connsiteX5" fmla="*/ 1231927 w 2463854"/>
              <a:gd name="connsiteY5" fmla="*/ 0 h 241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3854" h="2419505">
                <a:moveTo>
                  <a:pt x="1231927" y="0"/>
                </a:moveTo>
                <a:lnTo>
                  <a:pt x="2463854" y="1231927"/>
                </a:lnTo>
                <a:lnTo>
                  <a:pt x="1276277" y="2419505"/>
                </a:lnTo>
                <a:lnTo>
                  <a:pt x="1187578" y="2419505"/>
                </a:lnTo>
                <a:lnTo>
                  <a:pt x="0" y="1231927"/>
                </a:lnTo>
                <a:lnTo>
                  <a:pt x="1231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华文细黑" panose="02010600040101010101" pitchFamily="2" charset="-122"/>
                <a:ea typeface="华文细黑" panose="02010600040101010101" pitchFamily="2" charset="-122"/>
              </a:rPr>
              <a:t>Responsibility</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9" name="原创设计师QQ598969553             _11"/>
          <p:cNvSpPr>
            <a:spLocks noGrp="1" noSelect="1" noRot="1" noChangeAspect="1" noMove="1" noResize="1" noChangeShapeType="1" noTextEdit="1"/>
          </p:cNvSpPr>
          <p:nvPr/>
        </p:nvSpPr>
        <p:spPr>
          <a:xfrm>
            <a:off x="6269786" y="3456141"/>
            <a:ext cx="2912809" cy="1687754"/>
          </a:xfrm>
          <a:custGeom>
            <a:avLst/>
            <a:gdLst>
              <a:gd name="connsiteX0" fmla="*/ 2239826 w 3865605"/>
              <a:gd name="connsiteY0" fmla="*/ 0 h 2239827"/>
              <a:gd name="connsiteX1" fmla="*/ 3865605 w 3865605"/>
              <a:gd name="connsiteY1" fmla="*/ 1625779 h 2239827"/>
              <a:gd name="connsiteX2" fmla="*/ 3865605 w 3865605"/>
              <a:gd name="connsiteY2" fmla="*/ 2239827 h 2239827"/>
              <a:gd name="connsiteX3" fmla="*/ 0 w 3865605"/>
              <a:gd name="connsiteY3" fmla="*/ 2239827 h 2239827"/>
              <a:gd name="connsiteX4" fmla="*/ 2239826 w 3865605"/>
              <a:gd name="connsiteY4" fmla="*/ 0 h 2239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605" h="2239827">
                <a:moveTo>
                  <a:pt x="2239826" y="0"/>
                </a:moveTo>
                <a:lnTo>
                  <a:pt x="3865605" y="1625779"/>
                </a:lnTo>
                <a:lnTo>
                  <a:pt x="3865605" y="2239827"/>
                </a:lnTo>
                <a:lnTo>
                  <a:pt x="0" y="2239827"/>
                </a:lnTo>
                <a:lnTo>
                  <a:pt x="2239826" y="0"/>
                </a:lnTo>
                <a:close/>
              </a:path>
            </a:pathLst>
          </a:cu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图片 15" descr="乐之美LOGO.jpg"/>
          <p:cNvPicPr>
            <a:picLocks noChangeAspect="1"/>
          </p:cNvPicPr>
          <p:nvPr/>
        </p:nvPicPr>
        <p:blipFill>
          <a:blip r:embed="rId6"/>
          <a:stretch>
            <a:fillRect/>
          </a:stretch>
        </p:blipFill>
        <p:spPr>
          <a:xfrm>
            <a:off x="357158" y="426514"/>
            <a:ext cx="1000132" cy="742920"/>
          </a:xfrm>
          <a:prstGeom prst="rect">
            <a:avLst/>
          </a:prstGeom>
        </p:spPr>
      </p:pic>
    </p:spTree>
    <p:extLst>
      <p:ext uri="{BB962C8B-B14F-4D97-AF65-F5344CB8AC3E}">
        <p14:creationId xmlns:p14="http://schemas.microsoft.com/office/powerpoint/2010/main" xmlns="" val="1037222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style.rotation</p:attrName>
                                        </p:attrNameLst>
                                      </p:cBhvr>
                                      <p:tavLst>
                                        <p:tav tm="0">
                                          <p:val>
                                            <p:fltVal val="90"/>
                                          </p:val>
                                        </p:tav>
                                        <p:tav tm="100000">
                                          <p:val>
                                            <p:fltVal val="0"/>
                                          </p:val>
                                        </p:tav>
                                      </p:tavLst>
                                    </p:anim>
                                    <p:animEffect transition="in" filter="fade">
                                      <p:cBhvr>
                                        <p:cTn id="34" dur="1000"/>
                                        <p:tgtEl>
                                          <p:spTgt spid="2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 calcmode="lin" valueType="num">
                                      <p:cBhvr>
                                        <p:cTn id="39" dur="1000" fill="hold"/>
                                        <p:tgtEl>
                                          <p:spTgt spid="29"/>
                                        </p:tgtEl>
                                        <p:attrNameLst>
                                          <p:attrName>style.rotation</p:attrName>
                                        </p:attrNameLst>
                                      </p:cBhvr>
                                      <p:tavLst>
                                        <p:tav tm="0">
                                          <p:val>
                                            <p:fltVal val="90"/>
                                          </p:val>
                                        </p:tav>
                                        <p:tav tm="100000">
                                          <p:val>
                                            <p:fltVal val="0"/>
                                          </p:val>
                                        </p:tav>
                                      </p:tavLst>
                                    </p:anim>
                                    <p:animEffect transition="in" filter="fade">
                                      <p:cBhvr>
                                        <p:cTn id="40" dur="1000"/>
                                        <p:tgtEl>
                                          <p:spTgt spid="29"/>
                                        </p:tgtEl>
                                      </p:cBhvr>
                                    </p:animEffect>
                                  </p:childTnLst>
                                </p:cTn>
                              </p:par>
                            </p:childTnLst>
                          </p:cTn>
                        </p:par>
                        <p:par>
                          <p:cTn id="41" fill="hold">
                            <p:stCondLst>
                              <p:cond delay="1000"/>
                            </p:stCondLst>
                            <p:childTnLst>
                              <p:par>
                                <p:cTn id="42" presetID="14" presetClass="entr" presetSubtype="10" fill="hold" grpId="0" nodeType="afterEffect">
                                  <p:stCondLst>
                                    <p:cond delay="0"/>
                                  </p:stCondLst>
                                  <p:iterate type="lt">
                                    <p:tmPct val="30000"/>
                                  </p:iterate>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ppt_x</p:attrName>
                                        </p:attrNameLst>
                                      </p:cBhvr>
                                      <p:tavLst>
                                        <p:tav tm="0">
                                          <p:val>
                                            <p:strVal val="#ppt_x-#ppt_w*1.125000"/>
                                          </p:val>
                                        </p:tav>
                                        <p:tav tm="100000">
                                          <p:val>
                                            <p:strVal val="#ppt_x"/>
                                          </p:val>
                                        </p:tav>
                                      </p:tavLst>
                                    </p:anim>
                                    <p:animEffect transition="in" filter="wipe(right)">
                                      <p:cBhvr>
                                        <p:cTn id="48" dur="500"/>
                                        <p:tgtEl>
                                          <p:spTgt spid="21"/>
                                        </p:tgtEl>
                                      </p:cBhvr>
                                    </p:animEffect>
                                  </p:childTnLst>
                                </p:cTn>
                              </p:par>
                            </p:childTnLst>
                          </p:cTn>
                        </p:par>
                        <p:par>
                          <p:cTn id="49" fill="hold">
                            <p:stCondLst>
                              <p:cond delay="420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20"/>
                                        </p:tgtEl>
                                        <p:attrNameLst>
                                          <p:attrName>style.visibility</p:attrName>
                                        </p:attrNameLst>
                                      </p:cBhvr>
                                      <p:to>
                                        <p:strVal val="visible"/>
                                      </p:to>
                                    </p:set>
                                    <p:animEffect transition="in" filter="wipe(left)">
                                      <p:cBhvr>
                                        <p:cTn id="52" dur="20"/>
                                        <p:tgtEl>
                                          <p:spTgt spid="20"/>
                                        </p:tgtEl>
                                      </p:cBhvr>
                                    </p:animEffect>
                                  </p:childTnLst>
                                </p:cTn>
                              </p:par>
                            </p:childTnLst>
                          </p:cTn>
                        </p:par>
                        <p:par>
                          <p:cTn id="53" fill="hold">
                            <p:stCondLst>
                              <p:cond delay="5024"/>
                            </p:stCondLst>
                            <p:childTnLst>
                              <p:par>
                                <p:cTn id="54" presetID="2" presetClass="entr" presetSubtype="8"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0-#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childTnLst>
                          </p:cTn>
                        </p:par>
                        <p:par>
                          <p:cTn id="58" fill="hold">
                            <p:stCondLst>
                              <p:cond delay="5524"/>
                            </p:stCondLst>
                            <p:childTnLst>
                              <p:par>
                                <p:cTn id="59" presetID="42" presetClass="entr" presetSubtype="0" fill="hold" nodeType="after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fade">
                                      <p:cBhvr>
                                        <p:cTn id="61" dur="600"/>
                                        <p:tgtEl>
                                          <p:spTgt spid="22">
                                            <p:txEl>
                                              <p:pRg st="0" end="0"/>
                                            </p:txEl>
                                          </p:spTgt>
                                        </p:tgtEl>
                                      </p:cBhvr>
                                    </p:animEffect>
                                    <p:anim calcmode="lin" valueType="num">
                                      <p:cBhvr>
                                        <p:cTn id="62" dur="6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63" dur="6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6124"/>
                            </p:stCondLst>
                            <p:childTnLst>
                              <p:par>
                                <p:cTn id="65" presetID="45"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900"/>
                                        <p:tgtEl>
                                          <p:spTgt spid="22"/>
                                        </p:tgtEl>
                                      </p:cBhvr>
                                    </p:animEffect>
                                    <p:anim calcmode="lin" valueType="num">
                                      <p:cBhvr>
                                        <p:cTn id="68" dur="900" fill="hold"/>
                                        <p:tgtEl>
                                          <p:spTgt spid="22"/>
                                        </p:tgtEl>
                                        <p:attrNameLst>
                                          <p:attrName>ppt_w</p:attrName>
                                        </p:attrNameLst>
                                      </p:cBhvr>
                                      <p:tavLst>
                                        <p:tav tm="0" fmla="#ppt_w*sin(2.5*pi*$)">
                                          <p:val>
                                            <p:fltVal val="0"/>
                                          </p:val>
                                        </p:tav>
                                        <p:tav tm="100000">
                                          <p:val>
                                            <p:fltVal val="1"/>
                                          </p:val>
                                        </p:tav>
                                      </p:tavLst>
                                    </p:anim>
                                    <p:anim calcmode="lin" valueType="num">
                                      <p:cBhvr>
                                        <p:cTn id="69" dur="9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animBg="1"/>
      <p:bldP spid="22" grpId="0"/>
      <p:bldP spid="23" grpId="0" animBg="1"/>
      <p:bldP spid="24" grpId="0" animBg="1"/>
      <p:bldP spid="25" grpId="0" animBg="1"/>
      <p:bldP spid="26" grpId="0" animBg="1"/>
      <p:bldP spid="27" grpId="0"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213502"/>
            <a:ext cx="15366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000" b="1" dirty="0" smtClean="0">
                <a:solidFill>
                  <a:schemeClr val="accent1"/>
                </a:solidFill>
                <a:latin typeface="Colonna MT" pitchFamily="82" charset="0"/>
                <a:ea typeface="微软雅黑" pitchFamily="34" charset="-122"/>
                <a:cs typeface="宋体" pitchFamily="2" charset="-122"/>
              </a:rPr>
              <a:t>Product show</a:t>
            </a:r>
            <a:endParaRPr lang="en-US" altLang="zh-CN" sz="2000" b="1" dirty="0">
              <a:solidFill>
                <a:schemeClr val="accent2"/>
              </a:solidFill>
              <a:latin typeface="Colonna MT" pitchFamily="82" charset="0"/>
              <a:ea typeface="微软雅黑" pitchFamily="34" charset="-122"/>
              <a:cs typeface="宋体"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800" dirty="0" smtClean="0">
                <a:solidFill>
                  <a:srgbClr val="53585E"/>
                </a:solidFill>
                <a:latin typeface="Arial" pitchFamily="34" charset="0"/>
                <a:cs typeface="Arial" pitchFamily="34" charset="0"/>
              </a:rPr>
              <a:t>产品展示</a:t>
            </a:r>
            <a:endParaRPr lang="zh-CN" altLang="en-US" sz="800" dirty="0">
              <a:solidFill>
                <a:srgbClr val="53585E"/>
              </a:solidFill>
              <a:latin typeface="Arial" pitchFamily="34" charset="0"/>
              <a:cs typeface="Arial" pitchFamily="34" charset="0"/>
            </a:endParaRPr>
          </a:p>
        </p:txBody>
      </p:sp>
      <p:sp>
        <p:nvSpPr>
          <p:cNvPr id="25" name="原创设计师QQ598969553             _5"/>
          <p:cNvSpPr>
            <a:spLocks noChangeAspect="1" noChangeArrowheads="1" noTextEdit="1"/>
          </p:cNvSpPr>
          <p:nvPr/>
        </p:nvSpPr>
        <p:spPr bwMode="auto">
          <a:xfrm>
            <a:off x="952500" y="1304806"/>
            <a:ext cx="72390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26" name="原创设计师QQ598969553             _6"/>
          <p:cNvSpPr>
            <a:spLocks noChangeArrowheads="1"/>
          </p:cNvSpPr>
          <p:nvPr/>
        </p:nvSpPr>
        <p:spPr bwMode="auto">
          <a:xfrm>
            <a:off x="928662" y="999320"/>
            <a:ext cx="1447800" cy="1452562"/>
          </a:xfrm>
          <a:prstGeom prst="rect">
            <a:avLst/>
          </a:prstGeom>
          <a:solidFill>
            <a:schemeClr val="accent1"/>
          </a:solidFill>
          <a:ln>
            <a:noFill/>
          </a:ln>
        </p:spPr>
        <p:txBody>
          <a:bodyPr/>
          <a:lstStyle/>
          <a:p>
            <a:endParaRPr lang="zh-CN" altLang="en-US">
              <a:solidFill>
                <a:schemeClr val="accent1"/>
              </a:solidFill>
            </a:endParaRPr>
          </a:p>
        </p:txBody>
      </p:sp>
      <p:sp>
        <p:nvSpPr>
          <p:cNvPr id="36" name="原创设计师QQ598969553             _16"/>
          <p:cNvSpPr>
            <a:spLocks noChangeArrowheads="1"/>
          </p:cNvSpPr>
          <p:nvPr/>
        </p:nvSpPr>
        <p:spPr bwMode="auto">
          <a:xfrm>
            <a:off x="1000100" y="3356774"/>
            <a:ext cx="1181546" cy="428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dirty="0" smtClean="0"/>
              <a:t>Neck  and shoulder massager</a:t>
            </a:r>
            <a:endParaRPr lang="en-US" altLang="zh-CN" sz="1200" dirty="0"/>
          </a:p>
        </p:txBody>
      </p:sp>
      <p:pic>
        <p:nvPicPr>
          <p:cNvPr id="22"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 name="原创设计师QQ598969553             _6"/>
          <p:cNvSpPr>
            <a:spLocks noChangeArrowheads="1"/>
          </p:cNvSpPr>
          <p:nvPr/>
        </p:nvSpPr>
        <p:spPr bwMode="auto">
          <a:xfrm>
            <a:off x="857224" y="2928146"/>
            <a:ext cx="1447800" cy="1452562"/>
          </a:xfrm>
          <a:prstGeom prst="rect">
            <a:avLst/>
          </a:prstGeom>
          <a:solidFill>
            <a:schemeClr val="accent1"/>
          </a:solidFill>
          <a:ln>
            <a:noFill/>
          </a:ln>
        </p:spPr>
        <p:txBody>
          <a:bodyPr/>
          <a:lstStyle/>
          <a:p>
            <a:endParaRPr lang="zh-CN" altLang="en-US">
              <a:solidFill>
                <a:schemeClr val="accent1"/>
              </a:solidFill>
            </a:endParaRPr>
          </a:p>
        </p:txBody>
      </p:sp>
      <p:sp>
        <p:nvSpPr>
          <p:cNvPr id="45" name="原创设计师QQ598969553             _16"/>
          <p:cNvSpPr>
            <a:spLocks noChangeArrowheads="1"/>
          </p:cNvSpPr>
          <p:nvPr/>
        </p:nvSpPr>
        <p:spPr bwMode="auto">
          <a:xfrm>
            <a:off x="1071538" y="1570824"/>
            <a:ext cx="1181546" cy="206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dirty="0" smtClean="0"/>
              <a:t>Massage gun</a:t>
            </a:r>
            <a:endParaRPr lang="en-US" altLang="zh-CN" sz="1200" dirty="0"/>
          </a:p>
        </p:txBody>
      </p:sp>
      <p:sp>
        <p:nvSpPr>
          <p:cNvPr id="46" name="原创设计师QQ598969553             _16"/>
          <p:cNvSpPr>
            <a:spLocks noChangeArrowheads="1"/>
          </p:cNvSpPr>
          <p:nvPr/>
        </p:nvSpPr>
        <p:spPr bwMode="auto">
          <a:xfrm>
            <a:off x="1071538" y="3499650"/>
            <a:ext cx="1181546" cy="206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dirty="0" smtClean="0"/>
              <a:t>others</a:t>
            </a:r>
            <a:endParaRPr lang="en-US" altLang="zh-CN" sz="1200" dirty="0"/>
          </a:p>
        </p:txBody>
      </p:sp>
      <p:pic>
        <p:nvPicPr>
          <p:cNvPr id="28" name="图片 27" descr="14.png"/>
          <p:cNvPicPr>
            <a:picLocks noChangeAspect="1"/>
          </p:cNvPicPr>
          <p:nvPr/>
        </p:nvPicPr>
        <p:blipFill>
          <a:blip r:embed="rId4" cstate="print"/>
          <a:stretch>
            <a:fillRect/>
          </a:stretch>
        </p:blipFill>
        <p:spPr>
          <a:xfrm>
            <a:off x="4214810" y="927882"/>
            <a:ext cx="1508666" cy="1477185"/>
          </a:xfrm>
          <a:prstGeom prst="rect">
            <a:avLst/>
          </a:prstGeom>
        </p:spPr>
      </p:pic>
      <p:pic>
        <p:nvPicPr>
          <p:cNvPr id="29" name="图片 28"/>
          <p:cNvPicPr>
            <a:picLocks noChangeAspect="1"/>
          </p:cNvPicPr>
          <p:nvPr/>
        </p:nvPicPr>
        <p:blipFill>
          <a:blip r:embed="rId5" cstate="print"/>
          <a:srcRect r="10213"/>
          <a:stretch>
            <a:fillRect/>
          </a:stretch>
        </p:blipFill>
        <p:spPr>
          <a:xfrm>
            <a:off x="7643834" y="856444"/>
            <a:ext cx="1214446" cy="1499267"/>
          </a:xfrm>
          <a:prstGeom prst="rect">
            <a:avLst/>
          </a:prstGeom>
          <a:noFill/>
          <a:ln w="9525">
            <a:noFill/>
          </a:ln>
        </p:spPr>
      </p:pic>
      <p:pic>
        <p:nvPicPr>
          <p:cNvPr id="31" name="图片 30" descr="I_ZD_S4YXIH$@WVOI6$MY}X.png"/>
          <p:cNvPicPr>
            <a:picLocks noChangeAspect="1"/>
          </p:cNvPicPr>
          <p:nvPr/>
        </p:nvPicPr>
        <p:blipFill>
          <a:blip r:embed="rId6"/>
          <a:stretch>
            <a:fillRect/>
          </a:stretch>
        </p:blipFill>
        <p:spPr>
          <a:xfrm>
            <a:off x="2643174" y="1070758"/>
            <a:ext cx="1522095" cy="1049249"/>
          </a:xfrm>
          <a:prstGeom prst="rect">
            <a:avLst/>
          </a:prstGeom>
          <a:noFill/>
          <a:ln w="9525">
            <a:noFill/>
          </a:ln>
        </p:spPr>
      </p:pic>
      <p:pic>
        <p:nvPicPr>
          <p:cNvPr id="2050" name="Picture 2"/>
          <p:cNvPicPr>
            <a:picLocks noChangeAspect="1" noChangeArrowheads="1"/>
          </p:cNvPicPr>
          <p:nvPr/>
        </p:nvPicPr>
        <p:blipFill>
          <a:blip r:embed="rId7"/>
          <a:srcRect/>
          <a:stretch>
            <a:fillRect/>
          </a:stretch>
        </p:blipFill>
        <p:spPr bwMode="auto">
          <a:xfrm>
            <a:off x="5857883" y="927882"/>
            <a:ext cx="1580289" cy="1409554"/>
          </a:xfrm>
          <a:prstGeom prst="rect">
            <a:avLst/>
          </a:prstGeom>
          <a:noFill/>
          <a:ln w="9525">
            <a:noFill/>
            <a:miter lim="800000"/>
            <a:headEnd/>
            <a:tailEnd/>
          </a:ln>
          <a:effectLst/>
        </p:spPr>
      </p:pic>
      <p:pic>
        <p:nvPicPr>
          <p:cNvPr id="34" name="图片 33" descr="D[L}3@_9$8Z[FBHQ9)U1FMN"/>
          <p:cNvPicPr>
            <a:picLocks noChangeAspect="1"/>
          </p:cNvPicPr>
          <p:nvPr/>
        </p:nvPicPr>
        <p:blipFill>
          <a:blip r:embed="rId8" cstate="print"/>
          <a:stretch>
            <a:fillRect/>
          </a:stretch>
        </p:blipFill>
        <p:spPr>
          <a:xfrm>
            <a:off x="2643174" y="2999584"/>
            <a:ext cx="1571625" cy="1306830"/>
          </a:xfrm>
          <a:prstGeom prst="rect">
            <a:avLst/>
          </a:prstGeom>
        </p:spPr>
      </p:pic>
      <p:pic>
        <p:nvPicPr>
          <p:cNvPr id="35" name="图片 34" descr="DSC_3974.JPG"/>
          <p:cNvPicPr>
            <a:picLocks noChangeAspect="1"/>
          </p:cNvPicPr>
          <p:nvPr/>
        </p:nvPicPr>
        <p:blipFill>
          <a:blip r:embed="rId9" cstate="print"/>
          <a:stretch>
            <a:fillRect/>
          </a:stretch>
        </p:blipFill>
        <p:spPr>
          <a:xfrm>
            <a:off x="4357686" y="2856708"/>
            <a:ext cx="1571624" cy="1571624"/>
          </a:xfrm>
          <a:prstGeom prst="rect">
            <a:avLst/>
          </a:prstGeom>
        </p:spPr>
      </p:pic>
      <p:pic>
        <p:nvPicPr>
          <p:cNvPr id="20" name="图片 19" descr="外套"/>
          <p:cNvPicPr>
            <a:picLocks noChangeAspect="1"/>
          </p:cNvPicPr>
          <p:nvPr/>
        </p:nvPicPr>
        <p:blipFill>
          <a:blip r:embed="rId10" cstate="print"/>
          <a:stretch>
            <a:fillRect/>
          </a:stretch>
        </p:blipFill>
        <p:spPr>
          <a:xfrm>
            <a:off x="6072198" y="2856708"/>
            <a:ext cx="1276985" cy="852170"/>
          </a:xfrm>
          <a:prstGeom prst="rect">
            <a:avLst/>
          </a:prstGeom>
        </p:spPr>
      </p:pic>
      <p:pic>
        <p:nvPicPr>
          <p:cNvPr id="21" name="图片 20" descr="(GGW$9P$SX@2B_O%FFE(%BL"/>
          <p:cNvPicPr>
            <a:picLocks noChangeAspect="1"/>
          </p:cNvPicPr>
          <p:nvPr/>
        </p:nvPicPr>
        <p:blipFill>
          <a:blip r:embed="rId11" cstate="print"/>
          <a:stretch>
            <a:fillRect/>
          </a:stretch>
        </p:blipFill>
        <p:spPr>
          <a:xfrm>
            <a:off x="7715272" y="2999584"/>
            <a:ext cx="1146810" cy="564515"/>
          </a:xfrm>
          <a:prstGeom prst="rect">
            <a:avLst/>
          </a:prstGeom>
        </p:spPr>
      </p:pic>
      <p:pic>
        <p:nvPicPr>
          <p:cNvPr id="23" name="图片 22" descr="微信图片_2020121912293037"/>
          <p:cNvPicPr>
            <a:picLocks noChangeAspect="1"/>
          </p:cNvPicPr>
          <p:nvPr/>
        </p:nvPicPr>
        <p:blipFill>
          <a:blip r:embed="rId12" cstate="print"/>
          <a:stretch>
            <a:fillRect/>
          </a:stretch>
        </p:blipFill>
        <p:spPr>
          <a:xfrm>
            <a:off x="7072330" y="3856840"/>
            <a:ext cx="1301520" cy="864552"/>
          </a:xfrm>
          <a:prstGeom prst="rect">
            <a:avLst/>
          </a:prstGeom>
        </p:spPr>
      </p:pic>
    </p:spTree>
    <p:extLst>
      <p:ext uri="{BB962C8B-B14F-4D97-AF65-F5344CB8AC3E}">
        <p14:creationId xmlns:p14="http://schemas.microsoft.com/office/powerpoint/2010/main" xmlns="" val="3143059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6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47" presetClass="entr" presetSubtype="0" fill="hold" grpId="0" nodeType="withEffect">
                                  <p:stCondLst>
                                    <p:cond delay="11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strVal val="#ppt_x"/>
                                          </p:val>
                                        </p:tav>
                                        <p:tav tm="100000">
                                          <p:val>
                                            <p:strVal val="#ppt_x"/>
                                          </p:val>
                                        </p:tav>
                                      </p:tavLst>
                                    </p:anim>
                                    <p:anim calcmode="lin" valueType="num">
                                      <p:cBhvr>
                                        <p:cTn id="36" dur="500" fill="hold"/>
                                        <p:tgtEl>
                                          <p:spTgt spid="36"/>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60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par>
                                <p:cTn id="42" presetID="47" presetClass="entr" presetSubtype="0" fill="hold" grpId="0" nodeType="withEffect">
                                  <p:stCondLst>
                                    <p:cond delay="110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anim calcmode="lin" valueType="num">
                                      <p:cBhvr>
                                        <p:cTn id="45" dur="500" fill="hold"/>
                                        <p:tgtEl>
                                          <p:spTgt spid="45"/>
                                        </p:tgtEl>
                                        <p:attrNameLst>
                                          <p:attrName>ppt_x</p:attrName>
                                        </p:attrNameLst>
                                      </p:cBhvr>
                                      <p:tavLst>
                                        <p:tav tm="0">
                                          <p:val>
                                            <p:strVal val="#ppt_x"/>
                                          </p:val>
                                        </p:tav>
                                        <p:tav tm="100000">
                                          <p:val>
                                            <p:strVal val="#ppt_x"/>
                                          </p:val>
                                        </p:tav>
                                      </p:tavLst>
                                    </p:anim>
                                    <p:anim calcmode="lin" valueType="num">
                                      <p:cBhvr>
                                        <p:cTn id="46" dur="500" fill="hold"/>
                                        <p:tgtEl>
                                          <p:spTgt spid="4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110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anim calcmode="lin" valueType="num">
                                      <p:cBhvr>
                                        <p:cTn id="50" dur="500" fill="hold"/>
                                        <p:tgtEl>
                                          <p:spTgt spid="46"/>
                                        </p:tgtEl>
                                        <p:attrNameLst>
                                          <p:attrName>ppt_x</p:attrName>
                                        </p:attrNameLst>
                                      </p:cBhvr>
                                      <p:tavLst>
                                        <p:tav tm="0">
                                          <p:val>
                                            <p:strVal val="#ppt_x"/>
                                          </p:val>
                                        </p:tav>
                                        <p:tav tm="100000">
                                          <p:val>
                                            <p:strVal val="#ppt_x"/>
                                          </p:val>
                                        </p:tav>
                                      </p:tavLst>
                                    </p:anim>
                                    <p:anim calcmode="lin" valueType="num">
                                      <p:cBhvr>
                                        <p:cTn id="51"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26" grpId="0" animBg="1"/>
      <p:bldP spid="36" grpId="0"/>
      <p:bldP spid="44" grpId="0" animBg="1"/>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213502"/>
            <a:ext cx="15366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000" b="1" dirty="0" smtClean="0">
                <a:solidFill>
                  <a:schemeClr val="accent1"/>
                </a:solidFill>
                <a:latin typeface="Colonna MT" pitchFamily="82" charset="0"/>
                <a:ea typeface="微软雅黑" pitchFamily="34" charset="-122"/>
                <a:cs typeface="宋体" pitchFamily="2" charset="-122"/>
              </a:rPr>
              <a:t>Product show</a:t>
            </a:r>
            <a:endParaRPr lang="en-US" altLang="zh-CN" sz="2000" b="1" dirty="0">
              <a:solidFill>
                <a:schemeClr val="accent2"/>
              </a:solidFill>
              <a:latin typeface="Colonna MT" pitchFamily="82" charset="0"/>
              <a:ea typeface="微软雅黑" pitchFamily="34" charset="-122"/>
              <a:cs typeface="宋体"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800" dirty="0" smtClean="0">
                <a:solidFill>
                  <a:srgbClr val="53585E"/>
                </a:solidFill>
                <a:latin typeface="Arial" pitchFamily="34" charset="0"/>
                <a:cs typeface="Arial" pitchFamily="34" charset="0"/>
              </a:rPr>
              <a:t>产品展示</a:t>
            </a:r>
            <a:endParaRPr lang="zh-CN" altLang="en-US" sz="800" dirty="0">
              <a:solidFill>
                <a:srgbClr val="53585E"/>
              </a:solidFill>
              <a:latin typeface="Arial" pitchFamily="34" charset="0"/>
              <a:cs typeface="Arial" pitchFamily="34" charset="0"/>
            </a:endParaRPr>
          </a:p>
        </p:txBody>
      </p:sp>
      <p:sp>
        <p:nvSpPr>
          <p:cNvPr id="25" name="原创设计师QQ598969553             _5"/>
          <p:cNvSpPr>
            <a:spLocks noChangeAspect="1" noChangeArrowheads="1" noTextEdit="1"/>
          </p:cNvSpPr>
          <p:nvPr/>
        </p:nvSpPr>
        <p:spPr bwMode="auto">
          <a:xfrm>
            <a:off x="952500" y="1304806"/>
            <a:ext cx="72390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26" name="原创设计师QQ598969553             _6"/>
          <p:cNvSpPr>
            <a:spLocks noChangeArrowheads="1"/>
          </p:cNvSpPr>
          <p:nvPr/>
        </p:nvSpPr>
        <p:spPr bwMode="auto">
          <a:xfrm>
            <a:off x="785786" y="927882"/>
            <a:ext cx="1714512" cy="2500330"/>
          </a:xfrm>
          <a:prstGeom prst="rect">
            <a:avLst/>
          </a:prstGeom>
          <a:solidFill>
            <a:schemeClr val="accent1"/>
          </a:solidFill>
          <a:ln>
            <a:noFill/>
          </a:ln>
        </p:spPr>
        <p:txBody>
          <a:bodyPr/>
          <a:lstStyle/>
          <a:p>
            <a:endParaRPr lang="zh-CN" altLang="en-US">
              <a:solidFill>
                <a:schemeClr val="accent1"/>
              </a:solidFill>
            </a:endParaRPr>
          </a:p>
        </p:txBody>
      </p:sp>
      <p:pic>
        <p:nvPicPr>
          <p:cNvPr id="22"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原创设计师QQ598969553             _16"/>
          <p:cNvSpPr>
            <a:spLocks noChangeArrowheads="1"/>
          </p:cNvSpPr>
          <p:nvPr/>
        </p:nvSpPr>
        <p:spPr bwMode="auto">
          <a:xfrm>
            <a:off x="1071538" y="1070758"/>
            <a:ext cx="1110108" cy="241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400" b="1" dirty="0" smtClean="0">
                <a:effectLst>
                  <a:outerShdw blurRad="38100" dist="38100" dir="2700000" algn="tl">
                    <a:srgbClr val="000000">
                      <a:alpha val="43137"/>
                    </a:srgbClr>
                  </a:outerShdw>
                </a:effectLst>
              </a:rPr>
              <a:t>Materials</a:t>
            </a:r>
            <a:endParaRPr lang="en-US" altLang="zh-CN" sz="1400" b="1" dirty="0">
              <a:effectLst>
                <a:outerShdw blurRad="38100" dist="38100" dir="2700000" algn="tl">
                  <a:srgbClr val="000000">
                    <a:alpha val="43137"/>
                  </a:srgbClr>
                </a:outerShdw>
              </a:effectLst>
            </a:endParaRPr>
          </a:p>
        </p:txBody>
      </p:sp>
      <p:pic>
        <p:nvPicPr>
          <p:cNvPr id="17" name="图片 16" descr="IMG_9310(0).JPG"/>
          <p:cNvPicPr>
            <a:picLocks noChangeAspect="1"/>
          </p:cNvPicPr>
          <p:nvPr/>
        </p:nvPicPr>
        <p:blipFill>
          <a:blip r:embed="rId4" cstate="print"/>
          <a:stretch>
            <a:fillRect/>
          </a:stretch>
        </p:blipFill>
        <p:spPr>
          <a:xfrm>
            <a:off x="2928926" y="427816"/>
            <a:ext cx="2214578" cy="1660934"/>
          </a:xfrm>
          <a:prstGeom prst="rect">
            <a:avLst/>
          </a:prstGeom>
        </p:spPr>
      </p:pic>
      <p:pic>
        <p:nvPicPr>
          <p:cNvPr id="18" name="图片 17" descr="IMG_9312.JPG"/>
          <p:cNvPicPr>
            <a:picLocks noChangeAspect="1"/>
          </p:cNvPicPr>
          <p:nvPr/>
        </p:nvPicPr>
        <p:blipFill>
          <a:blip r:embed="rId5" cstate="print"/>
          <a:stretch>
            <a:fillRect/>
          </a:stretch>
        </p:blipFill>
        <p:spPr>
          <a:xfrm>
            <a:off x="5929322" y="356378"/>
            <a:ext cx="2643206" cy="1982405"/>
          </a:xfrm>
          <a:prstGeom prst="rect">
            <a:avLst/>
          </a:prstGeom>
        </p:spPr>
      </p:pic>
      <p:pic>
        <p:nvPicPr>
          <p:cNvPr id="19" name="图片 18" descr="微信图片_20210302141437.jpg"/>
          <p:cNvPicPr>
            <a:picLocks noChangeAspect="1"/>
          </p:cNvPicPr>
          <p:nvPr/>
        </p:nvPicPr>
        <p:blipFill>
          <a:blip r:embed="rId6" cstate="print"/>
          <a:stretch>
            <a:fillRect/>
          </a:stretch>
        </p:blipFill>
        <p:spPr>
          <a:xfrm>
            <a:off x="3000364" y="2285204"/>
            <a:ext cx="1857387" cy="2476515"/>
          </a:xfrm>
          <a:prstGeom prst="rect">
            <a:avLst/>
          </a:prstGeom>
        </p:spPr>
      </p:pic>
      <p:pic>
        <p:nvPicPr>
          <p:cNvPr id="3075" name="Picture 3"/>
          <p:cNvPicPr>
            <a:picLocks noChangeAspect="1" noChangeArrowheads="1"/>
          </p:cNvPicPr>
          <p:nvPr/>
        </p:nvPicPr>
        <p:blipFill>
          <a:blip r:embed="rId7" cstate="print"/>
          <a:srcRect/>
          <a:stretch>
            <a:fillRect/>
          </a:stretch>
        </p:blipFill>
        <p:spPr bwMode="auto">
          <a:xfrm>
            <a:off x="5072066" y="2713832"/>
            <a:ext cx="1714512" cy="1880865"/>
          </a:xfrm>
          <a:prstGeom prst="rect">
            <a:avLst/>
          </a:prstGeom>
          <a:noFill/>
          <a:ln w="9525">
            <a:noFill/>
            <a:miter lim="800000"/>
            <a:headEnd/>
            <a:tailEnd/>
          </a:ln>
          <a:effectLst/>
        </p:spPr>
      </p:pic>
      <p:pic>
        <p:nvPicPr>
          <p:cNvPr id="3076" name="Picture 4"/>
          <p:cNvPicPr>
            <a:picLocks noChangeAspect="1" noChangeArrowheads="1"/>
          </p:cNvPicPr>
          <p:nvPr/>
        </p:nvPicPr>
        <p:blipFill>
          <a:blip r:embed="rId8" cstate="print"/>
          <a:srcRect/>
          <a:stretch>
            <a:fillRect/>
          </a:stretch>
        </p:blipFill>
        <p:spPr bwMode="auto">
          <a:xfrm>
            <a:off x="7000892" y="2642394"/>
            <a:ext cx="1857388" cy="2197859"/>
          </a:xfrm>
          <a:prstGeom prst="rect">
            <a:avLst/>
          </a:prstGeom>
          <a:noFill/>
          <a:ln w="9525">
            <a:noFill/>
            <a:miter lim="800000"/>
            <a:headEnd/>
            <a:tailEnd/>
          </a:ln>
          <a:effectLst/>
        </p:spPr>
      </p:pic>
      <p:sp>
        <p:nvSpPr>
          <p:cNvPr id="31" name="原创设计师QQ598969553             _16"/>
          <p:cNvSpPr>
            <a:spLocks noChangeArrowheads="1"/>
          </p:cNvSpPr>
          <p:nvPr/>
        </p:nvSpPr>
        <p:spPr bwMode="auto">
          <a:xfrm>
            <a:off x="928662" y="1499386"/>
            <a:ext cx="1357322" cy="153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smtClean="0">
                <a:solidFill>
                  <a:srgbClr val="FFC000"/>
                </a:solidFill>
              </a:rPr>
              <a:t>We pay high attention to  product’s quality, all materials which we use can pass CE, FCC,FDA,GS or BSCI inspection</a:t>
            </a:r>
            <a:endParaRPr lang="en-US" altLang="zh-CN" sz="1200" b="1" dirty="0">
              <a:solidFill>
                <a:srgbClr val="FFC000"/>
              </a:solidFill>
            </a:endParaRPr>
          </a:p>
        </p:txBody>
      </p:sp>
    </p:spTree>
    <p:extLst>
      <p:ext uri="{BB962C8B-B14F-4D97-AF65-F5344CB8AC3E}">
        <p14:creationId xmlns:p14="http://schemas.microsoft.com/office/powerpoint/2010/main" xmlns="" val="3143059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6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47" presetClass="entr" presetSubtype="0" fill="hold" grpId="0" nodeType="withEffect">
                                  <p:stCondLst>
                                    <p:cond delay="110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110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anim calcmode="lin" valueType="num">
                                      <p:cBhvr>
                                        <p:cTn id="40" dur="500" fill="hold"/>
                                        <p:tgtEl>
                                          <p:spTgt spid="31"/>
                                        </p:tgtEl>
                                        <p:attrNameLst>
                                          <p:attrName>ppt_x</p:attrName>
                                        </p:attrNameLst>
                                      </p:cBhvr>
                                      <p:tavLst>
                                        <p:tav tm="0">
                                          <p:val>
                                            <p:strVal val="#ppt_x"/>
                                          </p:val>
                                        </p:tav>
                                        <p:tav tm="100000">
                                          <p:val>
                                            <p:strVal val="#ppt_x"/>
                                          </p:val>
                                        </p:tav>
                                      </p:tavLst>
                                    </p:anim>
                                    <p:anim calcmode="lin" valueType="num">
                                      <p:cBhvr>
                                        <p:cTn id="4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26" grpId="0" animBg="1"/>
      <p:bldP spid="45"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7"/>
          <p:cNvSpPr/>
          <p:nvPr/>
        </p:nvSpPr>
        <p:spPr>
          <a:xfrm>
            <a:off x="4652963" y="2265291"/>
            <a:ext cx="214313" cy="138113"/>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原创设计师QQ598969553             _8"/>
          <p:cNvSpPr/>
          <p:nvPr/>
        </p:nvSpPr>
        <p:spPr>
          <a:xfrm>
            <a:off x="4652963" y="2784404"/>
            <a:ext cx="214313" cy="138113"/>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原创设计师QQ598969553             _9"/>
          <p:cNvSpPr/>
          <p:nvPr/>
        </p:nvSpPr>
        <p:spPr>
          <a:xfrm>
            <a:off x="4652963" y="3298754"/>
            <a:ext cx="214313" cy="138113"/>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原创设计师QQ598969553             _1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1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13"/>
          <p:cNvSpPr>
            <a:spLocks noChangeArrowheads="1"/>
          </p:cNvSpPr>
          <p:nvPr/>
        </p:nvSpPr>
        <p:spPr bwMode="auto">
          <a:xfrm>
            <a:off x="463550" y="194692"/>
            <a:ext cx="13831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b="1" dirty="0" smtClean="0">
                <a:solidFill>
                  <a:schemeClr val="accent1"/>
                </a:solidFill>
                <a:latin typeface="Impact" pitchFamily="34" charset="0"/>
                <a:ea typeface="微软雅黑" pitchFamily="34" charset="-122"/>
                <a:cs typeface="宋体" pitchFamily="2" charset="-122"/>
              </a:rPr>
              <a:t>Factory show</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5" name="原创设计师QQ598969553             _1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800" dirty="0" smtClean="0">
                <a:solidFill>
                  <a:srgbClr val="53585E"/>
                </a:solidFill>
                <a:latin typeface="Arial" pitchFamily="34" charset="0"/>
                <a:cs typeface="Arial" pitchFamily="34" charset="0"/>
              </a:rPr>
              <a:t>工厂展示</a:t>
            </a:r>
            <a:endParaRPr lang="zh-CN" altLang="en-US" sz="800" dirty="0">
              <a:solidFill>
                <a:srgbClr val="53585E"/>
              </a:solidFill>
              <a:latin typeface="Arial" pitchFamily="34" charset="0"/>
              <a:cs typeface="Arial" pitchFamily="34" charset="0"/>
            </a:endParaRPr>
          </a:p>
        </p:txBody>
      </p:sp>
      <p:pic>
        <p:nvPicPr>
          <p:cNvPr id="16" name="Picture 64"/>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图片 20" descr="workshop3.jpg"/>
          <p:cNvPicPr>
            <a:picLocks noChangeAspect="1"/>
          </p:cNvPicPr>
          <p:nvPr/>
        </p:nvPicPr>
        <p:blipFill>
          <a:blip r:embed="rId4" cstate="print"/>
          <a:stretch>
            <a:fillRect/>
          </a:stretch>
        </p:blipFill>
        <p:spPr>
          <a:xfrm>
            <a:off x="6000760" y="2785270"/>
            <a:ext cx="1571636" cy="2095515"/>
          </a:xfrm>
          <a:prstGeom prst="rect">
            <a:avLst/>
          </a:prstGeom>
        </p:spPr>
      </p:pic>
      <p:pic>
        <p:nvPicPr>
          <p:cNvPr id="22" name="图片 21" descr="微信图片_202105081139033.jpg"/>
          <p:cNvPicPr>
            <a:picLocks noChangeAspect="1"/>
          </p:cNvPicPr>
          <p:nvPr/>
        </p:nvPicPr>
        <p:blipFill>
          <a:blip r:embed="rId5" cstate="print"/>
          <a:stretch>
            <a:fillRect/>
          </a:stretch>
        </p:blipFill>
        <p:spPr>
          <a:xfrm>
            <a:off x="4357686" y="713568"/>
            <a:ext cx="2238392" cy="1678794"/>
          </a:xfrm>
          <a:prstGeom prst="rect">
            <a:avLst/>
          </a:prstGeom>
        </p:spPr>
      </p:pic>
      <p:pic>
        <p:nvPicPr>
          <p:cNvPr id="23" name="图片 22" descr="微信图片_202105081139031.jpg"/>
          <p:cNvPicPr>
            <a:picLocks noChangeAspect="1"/>
          </p:cNvPicPr>
          <p:nvPr/>
        </p:nvPicPr>
        <p:blipFill>
          <a:blip r:embed="rId6" cstate="print"/>
          <a:stretch>
            <a:fillRect/>
          </a:stretch>
        </p:blipFill>
        <p:spPr>
          <a:xfrm>
            <a:off x="6715140" y="713568"/>
            <a:ext cx="2189684" cy="1642263"/>
          </a:xfrm>
          <a:prstGeom prst="rect">
            <a:avLst/>
          </a:prstGeom>
        </p:spPr>
      </p:pic>
      <p:pic>
        <p:nvPicPr>
          <p:cNvPr id="24" name="图片 23" descr="微信图片_20210603135835.jpg"/>
          <p:cNvPicPr>
            <a:picLocks noChangeAspect="1"/>
          </p:cNvPicPr>
          <p:nvPr/>
        </p:nvPicPr>
        <p:blipFill>
          <a:blip r:embed="rId7" cstate="print"/>
          <a:stretch>
            <a:fillRect/>
          </a:stretch>
        </p:blipFill>
        <p:spPr>
          <a:xfrm>
            <a:off x="7624083" y="2856708"/>
            <a:ext cx="1412184" cy="1951828"/>
          </a:xfrm>
          <a:prstGeom prst="rect">
            <a:avLst/>
          </a:prstGeom>
        </p:spPr>
      </p:pic>
      <p:pic>
        <p:nvPicPr>
          <p:cNvPr id="1026" name="Picture 2"/>
          <p:cNvPicPr>
            <a:picLocks noChangeAspect="1" noChangeArrowheads="1"/>
          </p:cNvPicPr>
          <p:nvPr/>
        </p:nvPicPr>
        <p:blipFill>
          <a:blip r:embed="rId8"/>
          <a:srcRect/>
          <a:stretch>
            <a:fillRect/>
          </a:stretch>
        </p:blipFill>
        <p:spPr bwMode="auto">
          <a:xfrm>
            <a:off x="857224" y="713568"/>
            <a:ext cx="3143272" cy="4109828"/>
          </a:xfrm>
          <a:prstGeom prst="rect">
            <a:avLst/>
          </a:prstGeom>
          <a:noFill/>
          <a:ln w="9525">
            <a:noFill/>
            <a:miter lim="800000"/>
            <a:headEnd/>
            <a:tailEnd/>
          </a:ln>
          <a:effectLst/>
        </p:spPr>
      </p:pic>
      <p:pic>
        <p:nvPicPr>
          <p:cNvPr id="26" name="图片 25" descr="微信图片_20210603135827.jpg"/>
          <p:cNvPicPr>
            <a:picLocks noChangeAspect="1"/>
          </p:cNvPicPr>
          <p:nvPr/>
        </p:nvPicPr>
        <p:blipFill>
          <a:blip r:embed="rId9" cstate="print"/>
          <a:stretch>
            <a:fillRect/>
          </a:stretch>
        </p:blipFill>
        <p:spPr>
          <a:xfrm>
            <a:off x="4214810" y="2713832"/>
            <a:ext cx="1643074" cy="219076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35" presetClass="emph" presetSubtype="0" repeatCount="3000" fill="hold" grpId="1" nodeType="withEffect">
                                  <p:stCondLst>
                                    <p:cond delay="400"/>
                                  </p:stCondLst>
                                  <p:childTnLst>
                                    <p:anim calcmode="discrete" valueType="str">
                                      <p:cBhvr>
                                        <p:cTn id="25" dur="100" fill="hold"/>
                                        <p:tgtEl>
                                          <p:spTgt spid="13"/>
                                        </p:tgtEl>
                                        <p:attrNameLst>
                                          <p:attrName>style.visibility</p:attrName>
                                        </p:attrNameLst>
                                      </p:cBhvr>
                                      <p:tavLst>
                                        <p:tav tm="0">
                                          <p:val>
                                            <p:strVal val="hidden"/>
                                          </p:val>
                                        </p:tav>
                                        <p:tav tm="50000">
                                          <p:val>
                                            <p:strVal val="visible"/>
                                          </p:val>
                                        </p:tav>
                                      </p:tavLst>
                                    </p:anim>
                                  </p:childTnLst>
                                </p:cTn>
                              </p:par>
                              <p:par>
                                <p:cTn id="26" presetID="2" presetClass="entr" presetSubtype="8" fill="hold" grpId="0" nodeType="withEffect">
                                  <p:stCondLst>
                                    <p:cond delay="2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35" presetClass="emph" presetSubtype="0" repeatCount="3000" fill="hold" grpId="1" nodeType="withEffect">
                                  <p:stCondLst>
                                    <p:cond delay="600"/>
                                  </p:stCondLst>
                                  <p:childTnLst>
                                    <p:anim calcmode="discrete" valueType="str">
                                      <p:cBhvr>
                                        <p:cTn id="31" dur="100" fill="hold"/>
                                        <p:tgtEl>
                                          <p:spTgt spid="12"/>
                                        </p:tgtEl>
                                        <p:attrNameLst>
                                          <p:attrName>style.visibility</p:attrName>
                                        </p:attrNameLst>
                                      </p:cBhvr>
                                      <p:tavLst>
                                        <p:tav tm="0">
                                          <p:val>
                                            <p:strVal val="hidden"/>
                                          </p:val>
                                        </p:tav>
                                        <p:tav tm="50000">
                                          <p:val>
                                            <p:strVal val="visible"/>
                                          </p:val>
                                        </p:tav>
                                      </p:tavLst>
                                    </p:anim>
                                  </p:childTnLst>
                                </p:cTn>
                              </p:par>
                              <p:par>
                                <p:cTn id="32" presetID="47" presetClass="entr" presetSubtype="0" fill="hold" grpId="0" nodeType="withEffect">
                                  <p:stCondLst>
                                    <p:cond delay="7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300"/>
                                        <p:tgtEl>
                                          <p:spTgt spid="14"/>
                                        </p:tgtEl>
                                      </p:cBhvr>
                                    </p:animEffect>
                                    <p:anim calcmode="lin" valueType="num">
                                      <p:cBhvr>
                                        <p:cTn id="35" dur="300" fill="hold"/>
                                        <p:tgtEl>
                                          <p:spTgt spid="14"/>
                                        </p:tgtEl>
                                        <p:attrNameLst>
                                          <p:attrName>ppt_x</p:attrName>
                                        </p:attrNameLst>
                                      </p:cBhvr>
                                      <p:tavLst>
                                        <p:tav tm="0">
                                          <p:val>
                                            <p:strVal val="#ppt_x"/>
                                          </p:val>
                                        </p:tav>
                                        <p:tav tm="100000">
                                          <p:val>
                                            <p:strVal val="#ppt_x"/>
                                          </p:val>
                                        </p:tav>
                                      </p:tavLst>
                                    </p:anim>
                                    <p:anim calcmode="lin" valueType="num">
                                      <p:cBhvr>
                                        <p:cTn id="36" dur="3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300"/>
                                        <p:tgtEl>
                                          <p:spTgt spid="15"/>
                                        </p:tgtEl>
                                      </p:cBhvr>
                                    </p:animEffect>
                                    <p:anim calcmode="lin" valueType="num">
                                      <p:cBhvr>
                                        <p:cTn id="40" dur="300" fill="hold"/>
                                        <p:tgtEl>
                                          <p:spTgt spid="15"/>
                                        </p:tgtEl>
                                        <p:attrNameLst>
                                          <p:attrName>ppt_x</p:attrName>
                                        </p:attrNameLst>
                                      </p:cBhvr>
                                      <p:tavLst>
                                        <p:tav tm="0">
                                          <p:val>
                                            <p:strVal val="#ppt_x"/>
                                          </p:val>
                                        </p:tav>
                                        <p:tav tm="100000">
                                          <p:val>
                                            <p:strVal val="#ppt_x"/>
                                          </p:val>
                                        </p:tav>
                                      </p:tavLst>
                                    </p:anim>
                                    <p:anim calcmode="lin" valueType="num">
                                      <p:cBhvr>
                                        <p:cTn id="41" dur="3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2" grpId="1" animBg="1"/>
      <p:bldP spid="13" grpId="0" animBg="1"/>
      <p:bldP spid="13" grpId="1"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213502"/>
            <a:ext cx="15366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000" b="1" dirty="0" smtClean="0">
                <a:solidFill>
                  <a:schemeClr val="accent1"/>
                </a:solidFill>
                <a:latin typeface="Colonna MT" pitchFamily="82" charset="0"/>
                <a:ea typeface="微软雅黑" pitchFamily="34" charset="-122"/>
                <a:cs typeface="宋体" pitchFamily="2" charset="-122"/>
              </a:rPr>
              <a:t>Fair show</a:t>
            </a:r>
            <a:endParaRPr lang="en-US" altLang="zh-CN" sz="2000" b="1" dirty="0">
              <a:solidFill>
                <a:schemeClr val="accent2"/>
              </a:solidFill>
              <a:latin typeface="Colonna MT" pitchFamily="82" charset="0"/>
              <a:ea typeface="微软雅黑" pitchFamily="34" charset="-122"/>
              <a:cs typeface="宋体"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800" dirty="0" smtClean="0">
                <a:solidFill>
                  <a:srgbClr val="53585E"/>
                </a:solidFill>
                <a:latin typeface="Arial" pitchFamily="34" charset="0"/>
                <a:cs typeface="Arial" pitchFamily="34" charset="0"/>
              </a:rPr>
              <a:t>展会</a:t>
            </a:r>
            <a:endParaRPr lang="zh-CN" altLang="en-US" sz="800" dirty="0">
              <a:solidFill>
                <a:srgbClr val="53585E"/>
              </a:solidFill>
              <a:latin typeface="Arial" pitchFamily="34" charset="0"/>
              <a:cs typeface="Arial" pitchFamily="34" charset="0"/>
            </a:endParaRPr>
          </a:p>
        </p:txBody>
      </p:sp>
      <p:pic>
        <p:nvPicPr>
          <p:cNvPr id="22"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 name="原创设计师QQ598969553             _6"/>
          <p:cNvSpPr>
            <a:spLocks noChangeArrowheads="1"/>
          </p:cNvSpPr>
          <p:nvPr/>
        </p:nvSpPr>
        <p:spPr bwMode="auto">
          <a:xfrm>
            <a:off x="214282" y="1856576"/>
            <a:ext cx="1447800" cy="1452562"/>
          </a:xfrm>
          <a:prstGeom prst="rect">
            <a:avLst/>
          </a:prstGeom>
          <a:solidFill>
            <a:schemeClr val="accent1"/>
          </a:solidFill>
          <a:ln>
            <a:noFill/>
          </a:ln>
        </p:spPr>
        <p:txBody>
          <a:bodyPr/>
          <a:lstStyle/>
          <a:p>
            <a:endParaRPr lang="zh-CN" altLang="en-US">
              <a:solidFill>
                <a:schemeClr val="accent1"/>
              </a:solidFill>
            </a:endParaRPr>
          </a:p>
        </p:txBody>
      </p:sp>
      <p:sp>
        <p:nvSpPr>
          <p:cNvPr id="46" name="原创设计师QQ598969553             _16"/>
          <p:cNvSpPr>
            <a:spLocks noChangeArrowheads="1"/>
          </p:cNvSpPr>
          <p:nvPr/>
        </p:nvSpPr>
        <p:spPr bwMode="auto">
          <a:xfrm>
            <a:off x="357158" y="2428080"/>
            <a:ext cx="1181546" cy="629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dirty="0" smtClean="0"/>
              <a:t>Massagers show</a:t>
            </a:r>
          </a:p>
          <a:p>
            <a:pPr algn="ctr">
              <a:lnSpc>
                <a:spcPct val="120000"/>
              </a:lnSpc>
              <a:spcBef>
                <a:spcPts val="300"/>
              </a:spcBef>
            </a:pPr>
            <a:r>
              <a:rPr lang="en-US" altLang="zh-CN" sz="1000" dirty="0" smtClean="0">
                <a:solidFill>
                  <a:srgbClr val="FFFF00"/>
                </a:solidFill>
              </a:rPr>
              <a:t>Picture from one of our Europe customers</a:t>
            </a:r>
            <a:endParaRPr lang="en-US" altLang="zh-CN" sz="1000" dirty="0">
              <a:solidFill>
                <a:srgbClr val="FFFF00"/>
              </a:solidFill>
            </a:endParaRPr>
          </a:p>
        </p:txBody>
      </p:sp>
      <p:pic>
        <p:nvPicPr>
          <p:cNvPr id="18" name="图片 17" descr="massage cushion show.jpg"/>
          <p:cNvPicPr>
            <a:picLocks noChangeAspect="1"/>
          </p:cNvPicPr>
          <p:nvPr/>
        </p:nvPicPr>
        <p:blipFill>
          <a:blip r:embed="rId4"/>
          <a:stretch>
            <a:fillRect/>
          </a:stretch>
        </p:blipFill>
        <p:spPr>
          <a:xfrm>
            <a:off x="1785918" y="713568"/>
            <a:ext cx="6928044" cy="3897025"/>
          </a:xfrm>
          <a:prstGeom prst="rect">
            <a:avLst/>
          </a:prstGeom>
        </p:spPr>
      </p:pic>
    </p:spTree>
    <p:extLst>
      <p:ext uri="{BB962C8B-B14F-4D97-AF65-F5344CB8AC3E}">
        <p14:creationId xmlns:p14="http://schemas.microsoft.com/office/powerpoint/2010/main" xmlns="" val="3143059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60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47" presetClass="entr" presetSubtype="0" fill="hold" grpId="0" nodeType="withEffect">
                                  <p:stCondLst>
                                    <p:cond delay="11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anim calcmode="lin" valueType="num">
                                      <p:cBhvr>
                                        <p:cTn id="35" dur="500" fill="hold"/>
                                        <p:tgtEl>
                                          <p:spTgt spid="46"/>
                                        </p:tgtEl>
                                        <p:attrNameLst>
                                          <p:attrName>ppt_x</p:attrName>
                                        </p:attrNameLst>
                                      </p:cBhvr>
                                      <p:tavLst>
                                        <p:tav tm="0">
                                          <p:val>
                                            <p:strVal val="#ppt_x"/>
                                          </p:val>
                                        </p:tav>
                                        <p:tav tm="100000">
                                          <p:val>
                                            <p:strVal val="#ppt_x"/>
                                          </p:val>
                                        </p:tav>
                                      </p:tavLst>
                                    </p:anim>
                                    <p:anim calcmode="lin" valueType="num">
                                      <p:cBhvr>
                                        <p:cTn id="36"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44" grpId="0" animBg="1"/>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原创设计师QQ598969553             _1"/>
          <p:cNvGrpSpPr>
            <a:grpSpLocks/>
          </p:cNvGrpSpPr>
          <p:nvPr/>
        </p:nvGrpSpPr>
        <p:grpSpPr bwMode="auto">
          <a:xfrm>
            <a:off x="-12700" y="-12700"/>
            <a:ext cx="9169400" cy="5156200"/>
            <a:chOff x="-12700" y="-12889"/>
            <a:chExt cx="9169400" cy="5156389"/>
          </a:xfrm>
        </p:grpSpPr>
        <p:pic>
          <p:nvPicPr>
            <p:cNvPr id="20" name="图片 1"/>
            <p:cNvPicPr>
              <a:picLocks noChangeAspect="1"/>
            </p:cNvPicPr>
            <p:nvPr/>
          </p:nvPicPr>
          <p:blipFill>
            <a:blip r:embed="rId3">
              <a:extLst>
                <a:ext uri="{28A0092B-C50C-407E-A947-70E740481C1C}">
                  <a14:useLocalDpi xmlns:a14="http://schemas.microsoft.com/office/drawing/2010/main" xmlns=""/>
                </a:ext>
              </a:extLst>
            </a:blip>
            <a:srcRect/>
            <a:stretch>
              <a:fillRect/>
            </a:stretch>
          </p:blipFill>
          <p:spPr bwMode="auto">
            <a:xfrm>
              <a:off x="-12700" y="0"/>
              <a:ext cx="91694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矩形 20"/>
            <p:cNvSpPr/>
            <p:nvPr/>
          </p:nvSpPr>
          <p:spPr>
            <a:xfrm>
              <a:off x="0" y="-12889"/>
              <a:ext cx="9156700" cy="51436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原创设计师QQ598969553             _2"/>
          <p:cNvSpPr txBox="1">
            <a:spLocks noChangeArrowheads="1"/>
          </p:cNvSpPr>
          <p:nvPr/>
        </p:nvSpPr>
        <p:spPr bwMode="auto">
          <a:xfrm>
            <a:off x="2085975" y="944563"/>
            <a:ext cx="4843463"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3800" dirty="0">
                <a:solidFill>
                  <a:schemeClr val="bg1"/>
                </a:solidFill>
                <a:latin typeface="Helvetica-Roman-SemiB" pitchFamily="2" charset="0"/>
                <a:ea typeface="SimSun-ExtB" panose="02010609060101010101" pitchFamily="49" charset="-122"/>
                <a:cs typeface="Arial" panose="020B0604020202020204" pitchFamily="34" charset="0"/>
              </a:rPr>
              <a:t>Thanks</a:t>
            </a:r>
            <a:endParaRPr lang="zh-CN" altLang="en-US" sz="13800" dirty="0">
              <a:solidFill>
                <a:schemeClr val="bg1"/>
              </a:solidFill>
              <a:latin typeface="Helvetica-Roman-SemiB" pitchFamily="2" charset="0"/>
              <a:ea typeface="SimSun-ExtB" panose="02010609060101010101" pitchFamily="49" charset="-122"/>
              <a:cs typeface="Arial" panose="020B0604020202020204" pitchFamily="34" charset="0"/>
            </a:endParaRPr>
          </a:p>
        </p:txBody>
      </p:sp>
      <p:sp>
        <p:nvSpPr>
          <p:cNvPr id="23" name="原创设计师QQ598969553             _3"/>
          <p:cNvSpPr txBox="1">
            <a:spLocks noChangeArrowheads="1"/>
          </p:cNvSpPr>
          <p:nvPr/>
        </p:nvSpPr>
        <p:spPr bwMode="auto">
          <a:xfrm>
            <a:off x="3527425" y="2951163"/>
            <a:ext cx="180761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smtClean="0">
                <a:solidFill>
                  <a:schemeClr val="bg1"/>
                </a:solidFill>
                <a:latin typeface="Helvetica" panose="020B0604020202020204" pitchFamily="34" charset="0"/>
                <a:ea typeface="SimSun-ExtB" panose="02010609060101010101" pitchFamily="49" charset="-122"/>
                <a:cs typeface="Arial" panose="020B0604020202020204" pitchFamily="34" charset="0"/>
              </a:rPr>
              <a:t>Reported by </a:t>
            </a:r>
            <a:r>
              <a:rPr lang="en-US" altLang="zh-CN" sz="1200" dirty="0" err="1" smtClean="0">
                <a:solidFill>
                  <a:schemeClr val="bg1"/>
                </a:solidFill>
                <a:latin typeface="Helvetica" panose="020B0604020202020204" pitchFamily="34" charset="0"/>
                <a:ea typeface="SimSun-ExtB" panose="02010609060101010101" pitchFamily="49" charset="-122"/>
                <a:cs typeface="Arial" panose="020B0604020202020204" pitchFamily="34" charset="0"/>
              </a:rPr>
              <a:t>Jally</a:t>
            </a:r>
            <a:r>
              <a:rPr lang="en-US" altLang="zh-CN" sz="1200" dirty="0" smtClean="0">
                <a:solidFill>
                  <a:schemeClr val="bg1"/>
                </a:solidFill>
                <a:latin typeface="Helvetica" panose="020B0604020202020204" pitchFamily="34" charset="0"/>
                <a:ea typeface="SimSun-ExtB" panose="02010609060101010101" pitchFamily="49" charset="-122"/>
                <a:cs typeface="Arial" panose="020B0604020202020204" pitchFamily="34" charset="0"/>
              </a:rPr>
              <a:t> Wang</a:t>
            </a:r>
            <a:endParaRPr lang="zh-CN" altLang="en-US" sz="1200" dirty="0">
              <a:solidFill>
                <a:schemeClr val="bg1"/>
              </a:solidFill>
              <a:latin typeface="Helvetica" panose="020B0604020202020204" pitchFamily="34" charset="0"/>
              <a:ea typeface="SimSun-ExtB" panose="02010609060101010101" pitchFamily="49" charset="-122"/>
              <a:cs typeface="Arial" panose="020B0604020202020204" pitchFamily="34" charset="0"/>
            </a:endParaRPr>
          </a:p>
        </p:txBody>
      </p:sp>
      <p:sp>
        <p:nvSpPr>
          <p:cNvPr id="24" name="原创设计师QQ598969553             _4"/>
          <p:cNvSpPr txBox="1">
            <a:spLocks noChangeArrowheads="1"/>
          </p:cNvSpPr>
          <p:nvPr/>
        </p:nvSpPr>
        <p:spPr bwMode="auto">
          <a:xfrm>
            <a:off x="2933700" y="3213898"/>
            <a:ext cx="4138630" cy="208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ts val="900"/>
              </a:lnSpc>
            </a:pPr>
            <a:r>
              <a:rPr lang="en-US" sz="1100" dirty="0" smtClean="0"/>
              <a:t>E-</a:t>
            </a:r>
            <a:r>
              <a:rPr lang="en-US" sz="1100" dirty="0" err="1" smtClean="0"/>
              <a:t>mail:</a:t>
            </a:r>
            <a:r>
              <a:rPr lang="en-US" sz="1100" u="sng" dirty="0" err="1" smtClean="0">
                <a:hlinkClick r:id="rId4"/>
              </a:rPr>
              <a:t>jally@lezhimei.cn</a:t>
            </a:r>
            <a:r>
              <a:rPr lang="en-US" sz="1100" u="sng" dirty="0" smtClean="0"/>
              <a:t>;  </a:t>
            </a:r>
            <a:r>
              <a:rPr lang="en-US" sz="1100" dirty="0" smtClean="0"/>
              <a:t>Tel/ </a:t>
            </a:r>
            <a:r>
              <a:rPr lang="en-US" sz="1100" dirty="0" err="1" smtClean="0"/>
              <a:t>wechat</a:t>
            </a:r>
            <a:r>
              <a:rPr lang="en-US" sz="1100" dirty="0" smtClean="0"/>
              <a:t>/ whatsapp:0086 18359748870</a:t>
            </a:r>
            <a:endParaRPr lang="zh-CN" altLang="en-US" sz="1100" dirty="0">
              <a:solidFill>
                <a:schemeClr val="bg1"/>
              </a:solidFill>
              <a:latin typeface="Helvetica" panose="020B0604020202020204" pitchFamily="34" charset="0"/>
              <a:ea typeface="微软雅黑" panose="020B0503020204020204" pitchFamily="34" charset="-122"/>
              <a:cs typeface="Arial" panose="020B0604020202020204" pitchFamily="34" charset="0"/>
            </a:endParaRPr>
          </a:p>
        </p:txBody>
      </p:sp>
      <p:grpSp>
        <p:nvGrpSpPr>
          <p:cNvPr id="25" name="原创设计师QQ598969553             _5"/>
          <p:cNvGrpSpPr>
            <a:grpSpLocks/>
          </p:cNvGrpSpPr>
          <p:nvPr/>
        </p:nvGrpSpPr>
        <p:grpSpPr bwMode="auto">
          <a:xfrm>
            <a:off x="2405063" y="2852738"/>
            <a:ext cx="4386262" cy="44450"/>
            <a:chOff x="2404630" y="2852103"/>
            <a:chExt cx="4386695" cy="45720"/>
          </a:xfrm>
        </p:grpSpPr>
        <p:sp>
          <p:nvSpPr>
            <p:cNvPr id="26" name="任意多边形 3"/>
            <p:cNvSpPr/>
            <p:nvPr/>
          </p:nvSpPr>
          <p:spPr>
            <a:xfrm>
              <a:off x="2404630" y="2880360"/>
              <a:ext cx="1991591" cy="0"/>
            </a:xfrm>
            <a:custGeom>
              <a:avLst/>
              <a:gdLst>
                <a:gd name="connsiteX0" fmla="*/ 2190750 w 2190750"/>
                <a:gd name="connsiteY0" fmla="*/ 0 h 0"/>
                <a:gd name="connsiteX1" fmla="*/ 0 w 2190750"/>
                <a:gd name="connsiteY1" fmla="*/ 0 h 0"/>
              </a:gdLst>
              <a:ahLst/>
              <a:cxnLst>
                <a:cxn ang="0">
                  <a:pos x="connsiteX0" y="connsiteY0"/>
                </a:cxn>
                <a:cxn ang="0">
                  <a:pos x="connsiteX1" y="connsiteY1"/>
                </a:cxn>
              </a:cxnLst>
              <a:rect l="l" t="t" r="r" b="b"/>
              <a:pathLst>
                <a:path w="2190750">
                  <a:moveTo>
                    <a:pt x="2190750" y="0"/>
                  </a:moveTo>
                  <a:lnTo>
                    <a:pt x="0" y="0"/>
                  </a:lnTo>
                </a:path>
              </a:pathLst>
            </a:custGeom>
            <a:noFill/>
            <a:ln w="19050">
              <a:gradFill flip="none" rotWithShape="1">
                <a:gsLst>
                  <a:gs pos="0">
                    <a:schemeClr val="accent1">
                      <a:lumMod val="5000"/>
                      <a:lumOff val="95000"/>
                      <a:alpha val="0"/>
                    </a:schemeClr>
                  </a:gs>
                  <a:gs pos="100000">
                    <a:schemeClr val="bg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任意多边形 17"/>
            <p:cNvSpPr/>
            <p:nvPr/>
          </p:nvSpPr>
          <p:spPr>
            <a:xfrm flipH="1">
              <a:off x="4600575" y="2880360"/>
              <a:ext cx="2190750" cy="0"/>
            </a:xfrm>
            <a:custGeom>
              <a:avLst/>
              <a:gdLst>
                <a:gd name="connsiteX0" fmla="*/ 2190750 w 2190750"/>
                <a:gd name="connsiteY0" fmla="*/ 0 h 0"/>
                <a:gd name="connsiteX1" fmla="*/ 0 w 2190750"/>
                <a:gd name="connsiteY1" fmla="*/ 0 h 0"/>
              </a:gdLst>
              <a:ahLst/>
              <a:cxnLst>
                <a:cxn ang="0">
                  <a:pos x="connsiteX0" y="connsiteY0"/>
                </a:cxn>
                <a:cxn ang="0">
                  <a:pos x="connsiteX1" y="connsiteY1"/>
                </a:cxn>
              </a:cxnLst>
              <a:rect l="l" t="t" r="r" b="b"/>
              <a:pathLst>
                <a:path w="2190750">
                  <a:moveTo>
                    <a:pt x="2190750" y="0"/>
                  </a:moveTo>
                  <a:lnTo>
                    <a:pt x="0" y="0"/>
                  </a:lnTo>
                </a:path>
              </a:pathLst>
            </a:custGeom>
            <a:noFill/>
            <a:ln w="19050">
              <a:gradFill flip="none" rotWithShape="1">
                <a:gsLst>
                  <a:gs pos="0">
                    <a:schemeClr val="accent1">
                      <a:lumMod val="5000"/>
                      <a:lumOff val="95000"/>
                      <a:alpha val="0"/>
                    </a:schemeClr>
                  </a:gs>
                  <a:gs pos="100000">
                    <a:schemeClr val="bg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椭圆 27"/>
            <p:cNvSpPr/>
            <p:nvPr/>
          </p:nvSpPr>
          <p:spPr>
            <a:xfrm>
              <a:off x="4479697" y="2852103"/>
              <a:ext cx="46043"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12"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93466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16" presetClass="entr" presetSubtype="21" fill="hold" nodeType="withEffect">
                                  <p:stCondLst>
                                    <p:cond delay="110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50" presetClass="entr" presetSubtype="0" decel="100000" fill="hold" grpId="0" nodeType="withEffect">
                                  <p:stCondLst>
                                    <p:cond delay="7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strVal val="#ppt_w+.3"/>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Effect transition="in" filter="fade">
                                      <p:cBhvr>
                                        <p:cTn id="17" dur="1000"/>
                                        <p:tgtEl>
                                          <p:spTgt spid="23"/>
                                        </p:tgtEl>
                                      </p:cBhvr>
                                    </p:animEffect>
                                  </p:childTnLst>
                                </p:cTn>
                              </p:par>
                              <p:par>
                                <p:cTn id="18" presetID="53" presetClass="entr" presetSubtype="16" fill="hold" grpId="0" nodeType="withEffect">
                                  <p:stCondLst>
                                    <p:cond delay="1500"/>
                                  </p:stCondLst>
                                  <p:childTnLst>
                                    <p:set>
                                      <p:cBhvr>
                                        <p:cTn id="19" dur="1" fill="hold">
                                          <p:stCondLst>
                                            <p:cond delay="0"/>
                                          </p:stCondLst>
                                        </p:cTn>
                                        <p:tgtEl>
                                          <p:spTgt spid="24"/>
                                        </p:tgtEl>
                                        <p:attrNameLst>
                                          <p:attrName>style.visibility</p:attrName>
                                        </p:attrNameLst>
                                      </p:cBhvr>
                                      <p:to>
                                        <p:strVal val="visible"/>
                                      </p:to>
                                    </p:set>
                                    <p:anim calcmode="lin" valueType="num">
                                      <p:cBhvr>
                                        <p:cTn id="20" dur="750" fill="hold"/>
                                        <p:tgtEl>
                                          <p:spTgt spid="24"/>
                                        </p:tgtEl>
                                        <p:attrNameLst>
                                          <p:attrName>ppt_w</p:attrName>
                                        </p:attrNameLst>
                                      </p:cBhvr>
                                      <p:tavLst>
                                        <p:tav tm="0">
                                          <p:val>
                                            <p:fltVal val="0"/>
                                          </p:val>
                                        </p:tav>
                                        <p:tav tm="100000">
                                          <p:val>
                                            <p:strVal val="#ppt_w"/>
                                          </p:val>
                                        </p:tav>
                                      </p:tavLst>
                                    </p:anim>
                                    <p:anim calcmode="lin" valueType="num">
                                      <p:cBhvr>
                                        <p:cTn id="21" dur="750" fill="hold"/>
                                        <p:tgtEl>
                                          <p:spTgt spid="24"/>
                                        </p:tgtEl>
                                        <p:attrNameLst>
                                          <p:attrName>ppt_h</p:attrName>
                                        </p:attrNameLst>
                                      </p:cBhvr>
                                      <p:tavLst>
                                        <p:tav tm="0">
                                          <p:val>
                                            <p:fltVal val="0"/>
                                          </p:val>
                                        </p:tav>
                                        <p:tav tm="100000">
                                          <p:val>
                                            <p:strVal val="#ppt_h"/>
                                          </p:val>
                                        </p:tav>
                                      </p:tavLst>
                                    </p:anim>
                                    <p:animEffect transition="in" filter="fade">
                                      <p:cBhvr>
                                        <p:cTn id="2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原创设计师QQ598969553             _3"/>
          <p:cNvSpPr>
            <a:spLocks noChangeArrowheads="1"/>
          </p:cNvSpPr>
          <p:nvPr/>
        </p:nvSpPr>
        <p:spPr bwMode="auto">
          <a:xfrm>
            <a:off x="463550" y="194692"/>
            <a:ext cx="22794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b="1" dirty="0" smtClean="0">
                <a:solidFill>
                  <a:schemeClr val="accent1"/>
                </a:solidFill>
                <a:latin typeface="Impact" pitchFamily="34" charset="0"/>
                <a:ea typeface="微软雅黑" pitchFamily="34" charset="-122"/>
                <a:cs typeface="宋体" pitchFamily="2" charset="-122"/>
              </a:rPr>
              <a:t>Brief  </a:t>
            </a:r>
            <a:r>
              <a:rPr lang="en-US" altLang="zh-CN" sz="2000" b="1" dirty="0" smtClean="0">
                <a:solidFill>
                  <a:schemeClr val="accent1"/>
                </a:solidFill>
                <a:latin typeface="Cooper Black" pitchFamily="18" charset="0"/>
                <a:ea typeface="微软雅黑" pitchFamily="34" charset="-122"/>
                <a:cs typeface="宋体" pitchFamily="2" charset="-122"/>
              </a:rPr>
              <a:t>introduction</a:t>
            </a:r>
          </a:p>
          <a:p>
            <a:pPr fontAlgn="base">
              <a:spcBef>
                <a:spcPct val="0"/>
              </a:spcBef>
              <a:spcAft>
                <a:spcPct val="0"/>
              </a:spcAft>
            </a:pPr>
            <a:r>
              <a:rPr lang="zh-CN" altLang="en-US" sz="1000" dirty="0" smtClean="0">
                <a:latin typeface="Cooper Black" pitchFamily="18" charset="0"/>
                <a:ea typeface="微软雅黑" pitchFamily="34" charset="-122"/>
                <a:cs typeface="宋体" pitchFamily="2" charset="-122"/>
              </a:rPr>
              <a:t>简介</a:t>
            </a:r>
            <a:endParaRPr lang="en-US" altLang="zh-CN" sz="1000" dirty="0">
              <a:latin typeface="Cooper Black" pitchFamily="18" charset="0"/>
              <a:ea typeface="微软雅黑" pitchFamily="34" charset="-122"/>
              <a:cs typeface="宋体" pitchFamily="2" charset="-122"/>
            </a:endParaRPr>
          </a:p>
        </p:txBody>
      </p:sp>
      <p:sp>
        <p:nvSpPr>
          <p:cNvPr id="14" name="原创设计师QQ598969553             _5"/>
          <p:cNvSpPr/>
          <p:nvPr/>
        </p:nvSpPr>
        <p:spPr>
          <a:xfrm>
            <a:off x="636060" y="1226649"/>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01</a:t>
            </a:r>
            <a:endParaRPr lang="zh-CN" altLang="en-US" dirty="0">
              <a:ea typeface="微软雅黑" panose="020B0503020204020204" pitchFamily="34" charset="-122"/>
            </a:endParaRPr>
          </a:p>
        </p:txBody>
      </p:sp>
      <p:sp>
        <p:nvSpPr>
          <p:cNvPr id="18" name="原创设计师QQ598969553             _6"/>
          <p:cNvSpPr/>
          <p:nvPr/>
        </p:nvSpPr>
        <p:spPr>
          <a:xfrm>
            <a:off x="1404000" y="1063713"/>
            <a:ext cx="2950972" cy="1246495"/>
          </a:xfrm>
          <a:prstGeom prst="rect">
            <a:avLst/>
          </a:prstGeom>
        </p:spPr>
        <p:txBody>
          <a:bodyPr wrap="square">
            <a:spAutoFit/>
          </a:bodyPr>
          <a:lstStyle/>
          <a:p>
            <a:pPr algn="just">
              <a:lnSpc>
                <a:spcPct val="150000"/>
              </a:lnSpc>
              <a:spcAft>
                <a:spcPts val="600"/>
              </a:spcAft>
            </a:pPr>
            <a:r>
              <a:rPr lang="en-US" altLang="zh-CN" sz="2000" b="1" dirty="0" smtClean="0">
                <a:solidFill>
                  <a:srgbClr val="FF0000"/>
                </a:solidFill>
                <a:latin typeface="+mj-ea"/>
                <a:ea typeface="微软雅黑" panose="020B0503020204020204" pitchFamily="34" charset="-122"/>
              </a:rPr>
              <a:t>Established Time</a:t>
            </a:r>
          </a:p>
          <a:p>
            <a:pPr fontAlgn="base">
              <a:spcBef>
                <a:spcPct val="0"/>
              </a:spcBef>
              <a:spcAft>
                <a:spcPct val="0"/>
              </a:spcAft>
              <a:buFont typeface="Arial" pitchFamily="34" charset="0"/>
              <a:buNone/>
            </a:pPr>
            <a:r>
              <a:rPr lang="en-US" altLang="zh-CN" sz="800" dirty="0" smtClean="0">
                <a:latin typeface="Arial" pitchFamily="34" charset="0"/>
                <a:cs typeface="Arial" pitchFamily="34" charset="0"/>
              </a:rPr>
              <a:t>Our factory established, since 2010, found by Mr. JingWu Wang, have own brand “</a:t>
            </a:r>
            <a:r>
              <a:rPr lang="en-US" altLang="zh-CN" sz="800" dirty="0" err="1" smtClean="0">
                <a:latin typeface="Arial" pitchFamily="34" charset="0"/>
                <a:cs typeface="Arial" pitchFamily="34" charset="0"/>
              </a:rPr>
              <a:t>Jialekang</a:t>
            </a:r>
            <a:r>
              <a:rPr lang="en-US" altLang="zh-CN" sz="800" dirty="0" smtClean="0">
                <a:latin typeface="Arial" pitchFamily="34" charset="0"/>
                <a:cs typeface="Arial" pitchFamily="34" charset="0"/>
              </a:rPr>
              <a:t>”, he is not only a professional massagers designer, but also a trust/honest boss. he pay high attention to product’s quality, so he usually make samples for customers by himself.</a:t>
            </a:r>
            <a:endParaRPr lang="zh-CN" altLang="en-US" sz="800" dirty="0" smtClean="0">
              <a:latin typeface="Arial" pitchFamily="34" charset="0"/>
              <a:cs typeface="Arial" pitchFamily="34" charset="0"/>
            </a:endParaRPr>
          </a:p>
        </p:txBody>
      </p:sp>
      <p:sp>
        <p:nvSpPr>
          <p:cNvPr id="19" name="原创设计师QQ598969553             _7"/>
          <p:cNvSpPr/>
          <p:nvPr/>
        </p:nvSpPr>
        <p:spPr>
          <a:xfrm>
            <a:off x="4812060" y="1226649"/>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02</a:t>
            </a:r>
            <a:endParaRPr lang="zh-CN" altLang="en-US" dirty="0">
              <a:ea typeface="微软雅黑" panose="020B0503020204020204" pitchFamily="34" charset="-122"/>
            </a:endParaRPr>
          </a:p>
        </p:txBody>
      </p:sp>
      <p:sp>
        <p:nvSpPr>
          <p:cNvPr id="20" name="原创设计师QQ598969553             _8"/>
          <p:cNvSpPr/>
          <p:nvPr/>
        </p:nvSpPr>
        <p:spPr>
          <a:xfrm>
            <a:off x="5580000" y="1063713"/>
            <a:ext cx="2950972" cy="1738938"/>
          </a:xfrm>
          <a:prstGeom prst="rect">
            <a:avLst/>
          </a:prstGeom>
        </p:spPr>
        <p:txBody>
          <a:bodyPr wrap="square">
            <a:spAutoFit/>
          </a:bodyPr>
          <a:lstStyle/>
          <a:p>
            <a:pPr algn="just">
              <a:lnSpc>
                <a:spcPct val="150000"/>
              </a:lnSpc>
              <a:spcAft>
                <a:spcPts val="600"/>
              </a:spcAft>
            </a:pPr>
            <a:r>
              <a:rPr lang="en-US" altLang="zh-CN" sz="2000" b="1" dirty="0" smtClean="0">
                <a:solidFill>
                  <a:srgbClr val="FF0000"/>
                </a:solidFill>
                <a:latin typeface="+mj-ea"/>
                <a:ea typeface="微软雅黑" panose="020B0503020204020204" pitchFamily="34" charset="-122"/>
              </a:rPr>
              <a:t>Products</a:t>
            </a:r>
            <a:endParaRPr lang="en-US" altLang="zh-CN" sz="1600" b="1" dirty="0">
              <a:solidFill>
                <a:srgbClr val="FF0000"/>
              </a:solidFill>
              <a:latin typeface="+mj-ea"/>
              <a:ea typeface="微软雅黑" panose="020B0503020204020204" pitchFamily="34" charset="-122"/>
            </a:endParaRPr>
          </a:p>
          <a:p>
            <a:pPr fontAlgn="base">
              <a:lnSpc>
                <a:spcPct val="150000"/>
              </a:lnSpc>
              <a:spcBef>
                <a:spcPct val="0"/>
              </a:spcBef>
              <a:spcAft>
                <a:spcPct val="0"/>
              </a:spcAft>
            </a:pPr>
            <a:r>
              <a:rPr lang="en-US" altLang="zh-CN" sz="800" dirty="0" smtClean="0">
                <a:latin typeface="Arial" pitchFamily="34" charset="0"/>
                <a:cs typeface="Arial" pitchFamily="34" charset="0"/>
              </a:rPr>
              <a:t>We  only produce different massagers and do export by ourselves for more than 10 years, products include massage gun, massage pillow, neck and shoulder massagers, massage cushion, massage mattress, foot massager, massage chair etc, OEM and ODM service is available for mass orders</a:t>
            </a:r>
            <a:r>
              <a:rPr lang="en-US" altLang="zh-CN" sz="800" dirty="0" smtClean="0">
                <a:solidFill>
                  <a:srgbClr val="002060"/>
                </a:solidFill>
                <a:latin typeface="Arial" pitchFamily="34" charset="0"/>
                <a:cs typeface="Arial" pitchFamily="34" charset="0"/>
              </a:rPr>
              <a:t>.</a:t>
            </a:r>
          </a:p>
        </p:txBody>
      </p:sp>
      <p:sp>
        <p:nvSpPr>
          <p:cNvPr id="21" name="原创设计师QQ598969553             _9"/>
          <p:cNvSpPr/>
          <p:nvPr/>
        </p:nvSpPr>
        <p:spPr>
          <a:xfrm>
            <a:off x="636060" y="3525892"/>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03</a:t>
            </a:r>
            <a:endParaRPr lang="zh-CN" altLang="en-US" dirty="0">
              <a:ea typeface="微软雅黑" panose="020B0503020204020204" pitchFamily="34" charset="-122"/>
            </a:endParaRPr>
          </a:p>
        </p:txBody>
      </p:sp>
      <p:sp>
        <p:nvSpPr>
          <p:cNvPr id="22" name="原创设计师QQ598969553             _10"/>
          <p:cNvSpPr/>
          <p:nvPr/>
        </p:nvSpPr>
        <p:spPr>
          <a:xfrm>
            <a:off x="1404000" y="3362956"/>
            <a:ext cx="2950972" cy="1369606"/>
          </a:xfrm>
          <a:prstGeom prst="rect">
            <a:avLst/>
          </a:prstGeom>
        </p:spPr>
        <p:txBody>
          <a:bodyPr wrap="square">
            <a:spAutoFit/>
          </a:bodyPr>
          <a:lstStyle/>
          <a:p>
            <a:pPr algn="just">
              <a:lnSpc>
                <a:spcPct val="150000"/>
              </a:lnSpc>
              <a:spcAft>
                <a:spcPts val="600"/>
              </a:spcAft>
            </a:pPr>
            <a:r>
              <a:rPr lang="en-US" altLang="zh-CN" sz="2000" b="1" dirty="0" smtClean="0">
                <a:solidFill>
                  <a:srgbClr val="FF0000"/>
                </a:solidFill>
                <a:latin typeface="+mj-ea"/>
                <a:ea typeface="微软雅黑" panose="020B0503020204020204" pitchFamily="34" charset="-122"/>
              </a:rPr>
              <a:t>Business scope</a:t>
            </a:r>
          </a:p>
          <a:p>
            <a:pPr fontAlgn="base">
              <a:lnSpc>
                <a:spcPct val="150000"/>
              </a:lnSpc>
              <a:spcBef>
                <a:spcPct val="0"/>
              </a:spcBef>
              <a:spcAft>
                <a:spcPct val="0"/>
              </a:spcAft>
            </a:pPr>
            <a:r>
              <a:rPr lang="en-US" altLang="zh-CN" sz="800" dirty="0" smtClean="0">
                <a:latin typeface="Arial" pitchFamily="34" charset="0"/>
                <a:cs typeface="Arial" pitchFamily="34" charset="0"/>
              </a:rPr>
              <a:t>We produce different massagers and export them to worldwide directly, our main market: Europe and North America. We have established long-term business relationship with customers who from more than 20 countries</a:t>
            </a:r>
            <a:r>
              <a:rPr lang="en-US" altLang="zh-CN" sz="800" dirty="0" smtClean="0">
                <a:solidFill>
                  <a:srgbClr val="002060"/>
                </a:solidFill>
                <a:latin typeface="Arial" pitchFamily="34" charset="0"/>
                <a:cs typeface="Arial" pitchFamily="34" charset="0"/>
              </a:rPr>
              <a:t>.</a:t>
            </a:r>
            <a:endParaRPr lang="en-US" altLang="zh-CN" sz="800" dirty="0">
              <a:solidFill>
                <a:srgbClr val="002060"/>
              </a:solidFill>
              <a:latin typeface="Arial" pitchFamily="34" charset="0"/>
              <a:cs typeface="Arial" pitchFamily="34" charset="0"/>
            </a:endParaRPr>
          </a:p>
        </p:txBody>
      </p:sp>
      <p:sp>
        <p:nvSpPr>
          <p:cNvPr id="23" name="原创设计师QQ598969553             _11"/>
          <p:cNvSpPr/>
          <p:nvPr/>
        </p:nvSpPr>
        <p:spPr>
          <a:xfrm>
            <a:off x="4812060" y="3525892"/>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04</a:t>
            </a:r>
            <a:endParaRPr lang="zh-CN" altLang="en-US" dirty="0">
              <a:ea typeface="微软雅黑" panose="020B0503020204020204" pitchFamily="34" charset="-122"/>
            </a:endParaRPr>
          </a:p>
        </p:txBody>
      </p:sp>
      <p:sp>
        <p:nvSpPr>
          <p:cNvPr id="24" name="原创设计师QQ598969553             _12"/>
          <p:cNvSpPr/>
          <p:nvPr/>
        </p:nvSpPr>
        <p:spPr>
          <a:xfrm>
            <a:off x="5580000" y="3362956"/>
            <a:ext cx="2950972" cy="1231106"/>
          </a:xfrm>
          <a:prstGeom prst="rect">
            <a:avLst/>
          </a:prstGeom>
        </p:spPr>
        <p:txBody>
          <a:bodyPr wrap="square">
            <a:spAutoFit/>
          </a:bodyPr>
          <a:lstStyle/>
          <a:p>
            <a:pPr algn="just">
              <a:lnSpc>
                <a:spcPct val="150000"/>
              </a:lnSpc>
              <a:spcAft>
                <a:spcPts val="600"/>
              </a:spcAft>
            </a:pPr>
            <a:r>
              <a:rPr lang="en-US" altLang="zh-CN" sz="2000" b="1" dirty="0" smtClean="0">
                <a:solidFill>
                  <a:srgbClr val="FF0000"/>
                </a:solidFill>
                <a:latin typeface="+mj-ea"/>
                <a:ea typeface="微软雅黑" panose="020B0503020204020204" pitchFamily="34" charset="-122"/>
              </a:rPr>
              <a:t>Our wish</a:t>
            </a:r>
          </a:p>
          <a:p>
            <a:pPr algn="just">
              <a:lnSpc>
                <a:spcPct val="150000"/>
              </a:lnSpc>
              <a:spcAft>
                <a:spcPts val="600"/>
              </a:spcAft>
            </a:pPr>
            <a:r>
              <a:rPr lang="en-US" altLang="zh-CN" sz="800" dirty="0" smtClean="0">
                <a:latin typeface="Arial" pitchFamily="34" charset="0"/>
                <a:cs typeface="Arial" pitchFamily="34" charset="0"/>
              </a:rPr>
              <a:t>We hope our products can be found everywhere in the world, we hope all of our customers are satisfied with our products' quality and our after-service</a:t>
            </a:r>
            <a:r>
              <a:rPr lang="en-US" altLang="zh-CN" sz="1000" dirty="0" smtClean="0">
                <a:solidFill>
                  <a:schemeClr val="tx2">
                    <a:lumMod val="60000"/>
                    <a:lumOff val="40000"/>
                  </a:schemeClr>
                </a:solidFill>
                <a:latin typeface="微软雅黑" panose="020B0503020204020204" pitchFamily="34" charset="-122"/>
                <a:ea typeface="微软雅黑" panose="020B0503020204020204" pitchFamily="34" charset="-122"/>
              </a:rPr>
              <a:t>.</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pic>
        <p:nvPicPr>
          <p:cNvPr id="1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6107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原创设计师QQ598969553             _3"/>
          <p:cNvSpPr>
            <a:spLocks noChangeArrowheads="1"/>
          </p:cNvSpPr>
          <p:nvPr/>
        </p:nvSpPr>
        <p:spPr bwMode="auto">
          <a:xfrm>
            <a:off x="463550" y="194692"/>
            <a:ext cx="5544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b="1" dirty="0" smtClean="0">
                <a:solidFill>
                  <a:schemeClr val="accent1"/>
                </a:solidFill>
                <a:latin typeface="Impact" pitchFamily="34" charset="0"/>
                <a:ea typeface="微软雅黑" pitchFamily="34" charset="-122"/>
                <a:cs typeface="宋体" pitchFamily="2" charset="-122"/>
              </a:rPr>
              <a:t>Story</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800" dirty="0" smtClean="0">
                <a:solidFill>
                  <a:srgbClr val="53585E"/>
                </a:solidFill>
                <a:latin typeface="Arial" pitchFamily="34" charset="0"/>
                <a:cs typeface="Arial" pitchFamily="34" charset="0"/>
              </a:rPr>
              <a:t>Important case of Company </a:t>
            </a:r>
            <a:endParaRPr lang="zh-CN" altLang="en-US" sz="800" dirty="0">
              <a:solidFill>
                <a:srgbClr val="53585E"/>
              </a:solidFill>
              <a:latin typeface="Arial" pitchFamily="34" charset="0"/>
              <a:cs typeface="Arial" pitchFamily="34" charset="0"/>
            </a:endParaRPr>
          </a:p>
        </p:txBody>
      </p:sp>
      <p:sp>
        <p:nvSpPr>
          <p:cNvPr id="6" name="原创设计师QQ598969553             _5"/>
          <p:cNvSpPr/>
          <p:nvPr/>
        </p:nvSpPr>
        <p:spPr>
          <a:xfrm>
            <a:off x="4211960" y="1202804"/>
            <a:ext cx="720080" cy="72008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t>2010</a:t>
            </a:r>
            <a:endParaRPr lang="zh-CN" altLang="en-US" sz="1200" dirty="0"/>
          </a:p>
        </p:txBody>
      </p:sp>
      <p:cxnSp>
        <p:nvCxnSpPr>
          <p:cNvPr id="8" name="原创设计师QQ598969553             _6"/>
          <p:cNvCxnSpPr>
            <a:stCxn id="6" idx="2"/>
            <a:endCxn id="23" idx="0"/>
          </p:cNvCxnSpPr>
          <p:nvPr/>
        </p:nvCxnSpPr>
        <p:spPr>
          <a:xfrm>
            <a:off x="4572000" y="1922884"/>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原创设计师QQ598969553             _7"/>
          <p:cNvCxnSpPr>
            <a:stCxn id="6" idx="1"/>
          </p:cNvCxnSpPr>
          <p:nvPr/>
        </p:nvCxnSpPr>
        <p:spPr>
          <a:xfrm flipH="1">
            <a:off x="3923928" y="156284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原创设计师QQ598969553             _8"/>
          <p:cNvSpPr/>
          <p:nvPr/>
        </p:nvSpPr>
        <p:spPr>
          <a:xfrm>
            <a:off x="1403648" y="1074448"/>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
        <p:nvSpPr>
          <p:cNvPr id="11" name="原创设计师QQ598969553             _9"/>
          <p:cNvSpPr/>
          <p:nvPr/>
        </p:nvSpPr>
        <p:spPr>
          <a:xfrm>
            <a:off x="1473332" y="2232875"/>
            <a:ext cx="2234572" cy="1349464"/>
          </a:xfrm>
          <a:prstGeom prst="rect">
            <a:avLst/>
          </a:prstGeom>
          <a:blipFill>
            <a:blip r:embed="rId3" cstate="prin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3" name="原创设计师QQ598969553             _10"/>
          <p:cNvCxnSpPr/>
          <p:nvPr/>
        </p:nvCxnSpPr>
        <p:spPr>
          <a:xfrm>
            <a:off x="1489472" y="156284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原创设计师QQ598969553             _11"/>
          <p:cNvSpPr>
            <a:spLocks noChangeArrowheads="1"/>
          </p:cNvSpPr>
          <p:nvPr/>
        </p:nvSpPr>
        <p:spPr bwMode="auto">
          <a:xfrm>
            <a:off x="1489472" y="1285072"/>
            <a:ext cx="2225272" cy="20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en-US" altLang="zh-CN" sz="1100" b="1" dirty="0" smtClean="0">
                <a:solidFill>
                  <a:srgbClr val="0070C0"/>
                </a:solidFill>
                <a:cs typeface="Arial" pitchFamily="34" charset="0"/>
              </a:rPr>
              <a:t>Happiness manufacturer founded  </a:t>
            </a:r>
            <a:endParaRPr lang="zh-CN" altLang="en-US" sz="1100" b="1" dirty="0">
              <a:solidFill>
                <a:srgbClr val="0070C0"/>
              </a:solidFill>
              <a:cs typeface="Arial" pitchFamily="34" charset="0"/>
            </a:endParaRPr>
          </a:p>
        </p:txBody>
      </p:sp>
      <p:sp>
        <p:nvSpPr>
          <p:cNvPr id="15" name="原创设计师QQ598969553             _12"/>
          <p:cNvSpPr>
            <a:spLocks noChangeArrowheads="1"/>
          </p:cNvSpPr>
          <p:nvPr/>
        </p:nvSpPr>
        <p:spPr bwMode="auto">
          <a:xfrm>
            <a:off x="1489472" y="1636429"/>
            <a:ext cx="2218432"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en-US" altLang="zh-CN" sz="1000" dirty="0" smtClean="0">
                <a:cs typeface="Arial" pitchFamily="34" charset="0"/>
              </a:rPr>
              <a:t>Founded by </a:t>
            </a:r>
            <a:r>
              <a:rPr lang="en-US" altLang="zh-CN" sz="1000" dirty="0" err="1" smtClean="0">
                <a:cs typeface="Arial" pitchFamily="34" charset="0"/>
              </a:rPr>
              <a:t>Mr.Jingwu</a:t>
            </a:r>
            <a:r>
              <a:rPr lang="en-US" altLang="zh-CN" sz="1000" dirty="0" smtClean="0">
                <a:cs typeface="Arial" pitchFamily="34" charset="0"/>
              </a:rPr>
              <a:t> Wang, factory specialized in producing healthy care products: different massage equipments.</a:t>
            </a:r>
            <a:endParaRPr lang="zh-CN" altLang="en-US" sz="1000" dirty="0">
              <a:cs typeface="Arial" pitchFamily="34" charset="0"/>
            </a:endParaRPr>
          </a:p>
        </p:txBody>
      </p:sp>
      <p:sp>
        <p:nvSpPr>
          <p:cNvPr id="23" name="原创设计师QQ598969553             _13"/>
          <p:cNvSpPr/>
          <p:nvPr/>
        </p:nvSpPr>
        <p:spPr>
          <a:xfrm>
            <a:off x="4211960" y="3582339"/>
            <a:ext cx="720080" cy="7200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smtClean="0"/>
              <a:t>2021</a:t>
            </a:r>
            <a:endParaRPr lang="zh-CN" altLang="en-US" sz="1200" dirty="0"/>
          </a:p>
        </p:txBody>
      </p:sp>
      <p:cxnSp>
        <p:nvCxnSpPr>
          <p:cNvPr id="24" name="原创设计师QQ598969553             _14"/>
          <p:cNvCxnSpPr/>
          <p:nvPr/>
        </p:nvCxnSpPr>
        <p:spPr>
          <a:xfrm flipH="1">
            <a:off x="4932040" y="394237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原创设计师QQ598969553             _15"/>
          <p:cNvSpPr/>
          <p:nvPr/>
        </p:nvSpPr>
        <p:spPr>
          <a:xfrm>
            <a:off x="5214942" y="1642262"/>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
        <p:nvSpPr>
          <p:cNvPr id="26" name="原创设计师QQ598969553             _16"/>
          <p:cNvSpPr/>
          <p:nvPr/>
        </p:nvSpPr>
        <p:spPr>
          <a:xfrm>
            <a:off x="5357818" y="1999452"/>
            <a:ext cx="2234572" cy="1349464"/>
          </a:xfrm>
          <a:prstGeom prst="rect">
            <a:avLst/>
          </a:prstGeom>
          <a:blipFill>
            <a:blip r:embed="rId4" cstate="prin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7" name="原创设计师QQ598969553             _17"/>
          <p:cNvCxnSpPr/>
          <p:nvPr/>
        </p:nvCxnSpPr>
        <p:spPr>
          <a:xfrm>
            <a:off x="5444252" y="394237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8"/>
          <p:cNvSpPr>
            <a:spLocks noChangeArrowheads="1"/>
          </p:cNvSpPr>
          <p:nvPr/>
        </p:nvSpPr>
        <p:spPr bwMode="auto">
          <a:xfrm>
            <a:off x="5444252" y="3680684"/>
            <a:ext cx="1426344" cy="220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en-US" altLang="zh-CN" sz="1100" b="1" dirty="0" smtClean="0">
                <a:solidFill>
                  <a:srgbClr val="0070C0"/>
                </a:solidFill>
                <a:cs typeface="Arial" pitchFamily="34" charset="0"/>
              </a:rPr>
              <a:t>Our</a:t>
            </a:r>
            <a:r>
              <a:rPr lang="en-US" altLang="zh-CN" sz="1100" dirty="0" smtClean="0">
                <a:solidFill>
                  <a:schemeClr val="tx1">
                    <a:lumMod val="75000"/>
                    <a:lumOff val="25000"/>
                  </a:schemeClr>
                </a:solidFill>
                <a:cs typeface="Arial" pitchFamily="34" charset="0"/>
              </a:rPr>
              <a:t> </a:t>
            </a:r>
            <a:r>
              <a:rPr lang="en-US" altLang="zh-CN" sz="1100" b="1" dirty="0" smtClean="0">
                <a:solidFill>
                  <a:srgbClr val="0070C0"/>
                </a:solidFill>
                <a:cs typeface="Arial" pitchFamily="34" charset="0"/>
              </a:rPr>
              <a:t>achievements</a:t>
            </a:r>
            <a:r>
              <a:rPr lang="en-US" altLang="zh-CN" sz="1100" dirty="0" smtClean="0">
                <a:solidFill>
                  <a:schemeClr val="tx1">
                    <a:lumMod val="75000"/>
                    <a:lumOff val="25000"/>
                  </a:schemeClr>
                </a:solidFill>
                <a:cs typeface="Arial" pitchFamily="34" charset="0"/>
              </a:rPr>
              <a:t> </a:t>
            </a:r>
            <a:endParaRPr lang="zh-CN" altLang="en-US" sz="1100" dirty="0">
              <a:solidFill>
                <a:schemeClr val="tx1">
                  <a:lumMod val="75000"/>
                  <a:lumOff val="25000"/>
                </a:schemeClr>
              </a:solidFill>
              <a:cs typeface="Arial" pitchFamily="34" charset="0"/>
            </a:endParaRPr>
          </a:p>
        </p:txBody>
      </p:sp>
      <p:sp>
        <p:nvSpPr>
          <p:cNvPr id="29" name="原创设计师QQ598969553             _19"/>
          <p:cNvSpPr>
            <a:spLocks noChangeArrowheads="1"/>
          </p:cNvSpPr>
          <p:nvPr/>
        </p:nvSpPr>
        <p:spPr bwMode="auto">
          <a:xfrm>
            <a:off x="5444252" y="4015964"/>
            <a:ext cx="2271020" cy="1000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en-US" altLang="zh-CN" sz="1000" dirty="0" smtClean="0">
                <a:cs typeface="Arial" pitchFamily="34" charset="0"/>
              </a:rPr>
              <a:t>Our massager products are expanded to more than 50 kinds, 4 production lines, 2000 square meters workshop, pass ISO-9001, CE, FCC,FDA,GS inspection. BSCI is applying.  Export to more than 20 countries.</a:t>
            </a:r>
            <a:endParaRPr lang="zh-CN" altLang="en-US" sz="1000" dirty="0">
              <a:cs typeface="Arial" pitchFamily="34" charset="0"/>
            </a:endParaRPr>
          </a:p>
        </p:txBody>
      </p:sp>
      <p:cxnSp>
        <p:nvCxnSpPr>
          <p:cNvPr id="32" name="原创设计师QQ598969553             _20"/>
          <p:cNvCxnSpPr>
            <a:stCxn id="23" idx="2"/>
          </p:cNvCxnSpPr>
          <p:nvPr/>
        </p:nvCxnSpPr>
        <p:spPr>
          <a:xfrm>
            <a:off x="4572000" y="4302419"/>
            <a:ext cx="0" cy="83949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2"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06099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300"/>
                                        <p:tgtEl>
                                          <p:spTgt spid="5"/>
                                        </p:tgtEl>
                                      </p:cBhvr>
                                    </p:animEffect>
                                    <p:anim calcmode="lin" valueType="num">
                                      <p:cBhvr>
                                        <p:cTn id="25" dur="300" fill="hold"/>
                                        <p:tgtEl>
                                          <p:spTgt spid="5"/>
                                        </p:tgtEl>
                                        <p:attrNameLst>
                                          <p:attrName>ppt_x</p:attrName>
                                        </p:attrNameLst>
                                      </p:cBhvr>
                                      <p:tavLst>
                                        <p:tav tm="0">
                                          <p:val>
                                            <p:strVal val="#ppt_x"/>
                                          </p:val>
                                        </p:tav>
                                        <p:tav tm="100000">
                                          <p:val>
                                            <p:strVal val="#ppt_x"/>
                                          </p:val>
                                        </p:tav>
                                      </p:tavLst>
                                    </p:anim>
                                    <p:anim calcmode="lin" valueType="num">
                                      <p:cBhvr>
                                        <p:cTn id="26" dur="300" fill="hold"/>
                                        <p:tgtEl>
                                          <p:spTgt spid="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10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22" presetClass="entr" presetSubtype="2" fill="hold" nodeType="withEffect">
                                  <p:stCondLst>
                                    <p:cond delay="1500"/>
                                  </p:stCondLst>
                                  <p:childTnLst>
                                    <p:set>
                                      <p:cBhvr>
                                        <p:cTn id="33" dur="1" fill="hold">
                                          <p:stCondLst>
                                            <p:cond delay="0"/>
                                          </p:stCondLst>
                                        </p:cTn>
                                        <p:tgtEl>
                                          <p:spTgt spid="18"/>
                                        </p:tgtEl>
                                        <p:attrNameLst>
                                          <p:attrName>style.visibility</p:attrName>
                                        </p:attrNameLst>
                                      </p:cBhvr>
                                      <p:to>
                                        <p:strVal val="visible"/>
                                      </p:to>
                                    </p:set>
                                    <p:animEffect transition="in" filter="wipe(right)">
                                      <p:cBhvr>
                                        <p:cTn id="34" dur="500"/>
                                        <p:tgtEl>
                                          <p:spTgt spid="18"/>
                                        </p:tgtEl>
                                      </p:cBhvr>
                                    </p:animEffect>
                                  </p:childTnLst>
                                </p:cTn>
                              </p:par>
                              <p:par>
                                <p:cTn id="35" presetID="2" presetClass="entr" presetSubtype="8" fill="hold" grpId="0" nodeType="withEffect">
                                  <p:stCondLst>
                                    <p:cond delay="20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00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20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200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00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2" presetClass="entr" presetSubtype="1" fill="hold" nodeType="withEffect">
                                  <p:stCondLst>
                                    <p:cond delay="250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par>
                                <p:cTn id="58" presetID="53" presetClass="entr" presetSubtype="16" fill="hold" grpId="0" nodeType="withEffect">
                                  <p:stCondLst>
                                    <p:cond delay="300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22" presetClass="entr" presetSubtype="8" fill="hold" nodeType="withEffect">
                                  <p:stCondLst>
                                    <p:cond delay="350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2" presetClass="entr" presetSubtype="2" fill="hold" grpId="0" nodeType="withEffect">
                                  <p:stCondLst>
                                    <p:cond delay="400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1+#ppt_w/2"/>
                                          </p:val>
                                        </p:tav>
                                        <p:tav tm="100000">
                                          <p:val>
                                            <p:strVal val="#ppt_x"/>
                                          </p:val>
                                        </p:tav>
                                      </p:tavLst>
                                    </p:anim>
                                    <p:anim calcmode="lin" valueType="num">
                                      <p:cBhvr additive="base">
                                        <p:cTn id="69" dur="500" fill="hold"/>
                                        <p:tgtEl>
                                          <p:spTgt spid="2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400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1+#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400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1+#ppt_w/2"/>
                                          </p:val>
                                        </p:tav>
                                        <p:tav tm="100000">
                                          <p:val>
                                            <p:strVal val="#ppt_x"/>
                                          </p:val>
                                        </p:tav>
                                      </p:tavLst>
                                    </p:anim>
                                    <p:anim calcmode="lin" valueType="num">
                                      <p:cBhvr additive="base">
                                        <p:cTn id="77" dur="500" fill="hold"/>
                                        <p:tgtEl>
                                          <p:spTgt spid="28"/>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400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500" fill="hold"/>
                                        <p:tgtEl>
                                          <p:spTgt spid="27"/>
                                        </p:tgtEl>
                                        <p:attrNameLst>
                                          <p:attrName>ppt_x</p:attrName>
                                        </p:attrNameLst>
                                      </p:cBhvr>
                                      <p:tavLst>
                                        <p:tav tm="0">
                                          <p:val>
                                            <p:strVal val="1+#ppt_w/2"/>
                                          </p:val>
                                        </p:tav>
                                        <p:tav tm="100000">
                                          <p:val>
                                            <p:strVal val="#ppt_x"/>
                                          </p:val>
                                        </p:tav>
                                      </p:tavLst>
                                    </p:anim>
                                    <p:anim calcmode="lin" valueType="num">
                                      <p:cBhvr additive="base">
                                        <p:cTn id="81" dur="500" fill="hold"/>
                                        <p:tgtEl>
                                          <p:spTgt spid="27"/>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400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1+#ppt_w/2"/>
                                          </p:val>
                                        </p:tav>
                                        <p:tav tm="100000">
                                          <p:val>
                                            <p:strVal val="#ppt_x"/>
                                          </p:val>
                                        </p:tav>
                                      </p:tavLst>
                                    </p:anim>
                                    <p:anim calcmode="lin" valueType="num">
                                      <p:cBhvr additive="base">
                                        <p:cTn id="85" dur="500" fill="hold"/>
                                        <p:tgtEl>
                                          <p:spTgt spid="29"/>
                                        </p:tgtEl>
                                        <p:attrNameLst>
                                          <p:attrName>ppt_y</p:attrName>
                                        </p:attrNameLst>
                                      </p:cBhvr>
                                      <p:tavLst>
                                        <p:tav tm="0">
                                          <p:val>
                                            <p:strVal val="#ppt_y"/>
                                          </p:val>
                                        </p:tav>
                                        <p:tav tm="100000">
                                          <p:val>
                                            <p:strVal val="#ppt_y"/>
                                          </p:val>
                                        </p:tav>
                                      </p:tavLst>
                                    </p:anim>
                                  </p:childTnLst>
                                </p:cTn>
                              </p:par>
                              <p:par>
                                <p:cTn id="86" presetID="22" presetClass="entr" presetSubtype="1" fill="hold" nodeType="withEffect">
                                  <p:stCondLst>
                                    <p:cond delay="4500"/>
                                  </p:stCondLst>
                                  <p:childTnLst>
                                    <p:set>
                                      <p:cBhvr>
                                        <p:cTn id="87" dur="1" fill="hold">
                                          <p:stCondLst>
                                            <p:cond delay="0"/>
                                          </p:stCondLst>
                                        </p:cTn>
                                        <p:tgtEl>
                                          <p:spTgt spid="32"/>
                                        </p:tgtEl>
                                        <p:attrNameLst>
                                          <p:attrName>style.visibility</p:attrName>
                                        </p:attrNameLst>
                                      </p:cBhvr>
                                      <p:to>
                                        <p:strVal val="visible"/>
                                      </p:to>
                                    </p:set>
                                    <p:animEffect transition="in" filter="wipe(up)">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5" grpId="0"/>
      <p:bldP spid="6" grpId="0" animBg="1"/>
      <p:bldP spid="9" grpId="0" animBg="1"/>
      <p:bldP spid="11" grpId="0" animBg="1"/>
      <p:bldP spid="14" grpId="0"/>
      <p:bldP spid="15" grpId="0"/>
      <p:bldP spid="23" grpId="0" animBg="1"/>
      <p:bldP spid="25" grpId="0" animBg="1"/>
      <p:bldP spid="26" grpId="0" animBg="1"/>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558ED5"/>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194692"/>
            <a:ext cx="14553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b="1" dirty="0" smtClean="0">
                <a:solidFill>
                  <a:schemeClr val="accent1"/>
                </a:solidFill>
                <a:latin typeface="Impact" pitchFamily="34" charset="0"/>
                <a:ea typeface="微软雅黑" pitchFamily="34" charset="-122"/>
                <a:cs typeface="宋体" pitchFamily="2" charset="-122"/>
              </a:rPr>
              <a:t>Certifications</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86" name="原创设计师QQ598969553             _7"/>
          <p:cNvSpPr>
            <a:spLocks noChangeArrowheads="1"/>
          </p:cNvSpPr>
          <p:nvPr/>
        </p:nvSpPr>
        <p:spPr bwMode="auto">
          <a:xfrm>
            <a:off x="1095544" y="1426166"/>
            <a:ext cx="543296" cy="48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1</a:t>
            </a:r>
            <a:endParaRPr lang="en-US" altLang="zh-CN" sz="2000" dirty="0">
              <a:solidFill>
                <a:schemeClr val="bg1"/>
              </a:solidFill>
            </a:endParaRPr>
          </a:p>
        </p:txBody>
      </p:sp>
      <p:sp>
        <p:nvSpPr>
          <p:cNvPr id="87" name="原创设计师QQ598969553             _8"/>
          <p:cNvSpPr>
            <a:spLocks noChangeArrowheads="1"/>
          </p:cNvSpPr>
          <p:nvPr/>
        </p:nvSpPr>
        <p:spPr bwMode="auto">
          <a:xfrm>
            <a:off x="740063" y="3107354"/>
            <a:ext cx="1254256" cy="172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en-US" altLang="zh-CN" sz="1000" b="1" dirty="0" smtClean="0">
                <a:solidFill>
                  <a:srgbClr val="000000">
                    <a:lumMod val="75000"/>
                    <a:lumOff val="25000"/>
                  </a:srgbClr>
                </a:solidFill>
              </a:rPr>
              <a:t>CE certification</a:t>
            </a:r>
            <a:endParaRPr lang="zh-CN" altLang="en-US" sz="1000" dirty="0">
              <a:solidFill>
                <a:srgbClr val="000000">
                  <a:lumMod val="75000"/>
                  <a:lumOff val="25000"/>
                </a:srgbClr>
              </a:solidFill>
            </a:endParaRPr>
          </a:p>
        </p:txBody>
      </p:sp>
      <p:cxnSp>
        <p:nvCxnSpPr>
          <p:cNvPr id="88" name="原创设计师QQ598969553             _9"/>
          <p:cNvCxnSpPr/>
          <p:nvPr/>
        </p:nvCxnSpPr>
        <p:spPr>
          <a:xfrm>
            <a:off x="740063"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原创设计师QQ598969553             _12"/>
          <p:cNvSpPr>
            <a:spLocks noChangeArrowheads="1"/>
          </p:cNvSpPr>
          <p:nvPr/>
        </p:nvSpPr>
        <p:spPr bwMode="auto">
          <a:xfrm>
            <a:off x="3229144" y="1426166"/>
            <a:ext cx="543296" cy="48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2</a:t>
            </a:r>
            <a:endParaRPr lang="en-US" altLang="zh-CN" sz="2000" dirty="0">
              <a:solidFill>
                <a:schemeClr val="bg1"/>
              </a:solidFill>
            </a:endParaRPr>
          </a:p>
        </p:txBody>
      </p:sp>
      <p:sp>
        <p:nvSpPr>
          <p:cNvPr id="122" name="原创设计师QQ598969553             _13"/>
          <p:cNvSpPr>
            <a:spLocks noChangeArrowheads="1"/>
          </p:cNvSpPr>
          <p:nvPr/>
        </p:nvSpPr>
        <p:spPr bwMode="auto">
          <a:xfrm>
            <a:off x="2873663" y="3107354"/>
            <a:ext cx="1254256" cy="172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en-US" altLang="zh-CN" sz="1000" b="1" dirty="0" smtClean="0">
                <a:solidFill>
                  <a:srgbClr val="000000">
                    <a:lumMod val="75000"/>
                    <a:lumOff val="25000"/>
                  </a:srgbClr>
                </a:solidFill>
              </a:rPr>
              <a:t>ISO9001-2008</a:t>
            </a:r>
            <a:endParaRPr lang="zh-CN" altLang="en-US" sz="1000" dirty="0">
              <a:solidFill>
                <a:srgbClr val="000000">
                  <a:lumMod val="75000"/>
                  <a:lumOff val="25000"/>
                </a:srgbClr>
              </a:solidFill>
            </a:endParaRPr>
          </a:p>
        </p:txBody>
      </p:sp>
      <p:cxnSp>
        <p:nvCxnSpPr>
          <p:cNvPr id="123" name="原创设计师QQ598969553             _14"/>
          <p:cNvCxnSpPr/>
          <p:nvPr/>
        </p:nvCxnSpPr>
        <p:spPr>
          <a:xfrm>
            <a:off x="2873663"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6" name="原创设计师QQ598969553             _17"/>
          <p:cNvSpPr>
            <a:spLocks noChangeArrowheads="1"/>
          </p:cNvSpPr>
          <p:nvPr/>
        </p:nvSpPr>
        <p:spPr bwMode="auto">
          <a:xfrm>
            <a:off x="5350592" y="1426166"/>
            <a:ext cx="543296" cy="48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3</a:t>
            </a:r>
            <a:endParaRPr lang="en-US" altLang="zh-CN" sz="2000" dirty="0">
              <a:solidFill>
                <a:schemeClr val="bg1"/>
              </a:solidFill>
            </a:endParaRPr>
          </a:p>
        </p:txBody>
      </p:sp>
      <p:sp>
        <p:nvSpPr>
          <p:cNvPr id="157" name="原创设计师QQ598969553             _18"/>
          <p:cNvSpPr>
            <a:spLocks noChangeArrowheads="1"/>
          </p:cNvSpPr>
          <p:nvPr/>
        </p:nvSpPr>
        <p:spPr bwMode="auto">
          <a:xfrm>
            <a:off x="4995111" y="3107354"/>
            <a:ext cx="1254256" cy="172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en-US" altLang="zh-CN" sz="1000" b="1" dirty="0" err="1" smtClean="0">
                <a:solidFill>
                  <a:srgbClr val="000000">
                    <a:lumMod val="75000"/>
                    <a:lumOff val="25000"/>
                  </a:srgbClr>
                </a:solidFill>
              </a:rPr>
              <a:t>RoHs</a:t>
            </a:r>
            <a:endParaRPr lang="zh-CN" altLang="en-US" sz="1000" dirty="0">
              <a:solidFill>
                <a:srgbClr val="000000">
                  <a:lumMod val="75000"/>
                  <a:lumOff val="25000"/>
                </a:srgbClr>
              </a:solidFill>
            </a:endParaRPr>
          </a:p>
        </p:txBody>
      </p:sp>
      <p:cxnSp>
        <p:nvCxnSpPr>
          <p:cNvPr id="158" name="原创设计师QQ598969553             _19"/>
          <p:cNvCxnSpPr/>
          <p:nvPr/>
        </p:nvCxnSpPr>
        <p:spPr>
          <a:xfrm>
            <a:off x="4995111"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1" name="原创设计师QQ598969553             _22"/>
          <p:cNvSpPr>
            <a:spLocks noChangeArrowheads="1"/>
          </p:cNvSpPr>
          <p:nvPr/>
        </p:nvSpPr>
        <p:spPr bwMode="auto">
          <a:xfrm>
            <a:off x="7484192" y="1426166"/>
            <a:ext cx="543296" cy="48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4</a:t>
            </a:r>
            <a:endParaRPr lang="en-US" altLang="zh-CN" sz="2000" dirty="0">
              <a:solidFill>
                <a:schemeClr val="bg1"/>
              </a:solidFill>
            </a:endParaRPr>
          </a:p>
        </p:txBody>
      </p:sp>
      <p:sp>
        <p:nvSpPr>
          <p:cNvPr id="192" name="原创设计师QQ598969553             _23"/>
          <p:cNvSpPr>
            <a:spLocks noChangeArrowheads="1"/>
          </p:cNvSpPr>
          <p:nvPr/>
        </p:nvSpPr>
        <p:spPr bwMode="auto">
          <a:xfrm>
            <a:off x="7128711" y="3107354"/>
            <a:ext cx="1254256" cy="172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en-US" altLang="zh-CN" sz="1000" b="1" dirty="0" smtClean="0">
                <a:solidFill>
                  <a:srgbClr val="000000">
                    <a:lumMod val="75000"/>
                    <a:lumOff val="25000"/>
                  </a:srgbClr>
                </a:solidFill>
              </a:rPr>
              <a:t>SGS</a:t>
            </a:r>
            <a:endParaRPr lang="zh-CN" altLang="en-US" sz="1000" dirty="0">
              <a:solidFill>
                <a:srgbClr val="000000">
                  <a:lumMod val="75000"/>
                  <a:lumOff val="25000"/>
                </a:srgbClr>
              </a:solidFill>
            </a:endParaRPr>
          </a:p>
        </p:txBody>
      </p:sp>
      <p:cxnSp>
        <p:nvCxnSpPr>
          <p:cNvPr id="193" name="原创设计师QQ598969553             _24"/>
          <p:cNvCxnSpPr/>
          <p:nvPr/>
        </p:nvCxnSpPr>
        <p:spPr>
          <a:xfrm>
            <a:off x="7128711"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4"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6" name="图片 195" descr="ISO 9001.png"/>
          <p:cNvPicPr>
            <a:picLocks noChangeAspect="1"/>
          </p:cNvPicPr>
          <p:nvPr/>
        </p:nvPicPr>
        <p:blipFill>
          <a:blip r:embed="rId4" cstate="print"/>
          <a:stretch>
            <a:fillRect/>
          </a:stretch>
        </p:blipFill>
        <p:spPr>
          <a:xfrm>
            <a:off x="2857488" y="1142196"/>
            <a:ext cx="1214446" cy="1630586"/>
          </a:xfrm>
          <a:prstGeom prst="rect">
            <a:avLst/>
          </a:prstGeom>
        </p:spPr>
      </p:pic>
      <p:pic>
        <p:nvPicPr>
          <p:cNvPr id="199" name="图片 198" descr="LM502,702,703,803,815 series RoHs certification AT011610733R.JPG"/>
          <p:cNvPicPr>
            <a:picLocks noChangeAspect="1"/>
          </p:cNvPicPr>
          <p:nvPr/>
        </p:nvPicPr>
        <p:blipFill>
          <a:blip r:embed="rId5" cstate="print"/>
          <a:stretch>
            <a:fillRect/>
          </a:stretch>
        </p:blipFill>
        <p:spPr>
          <a:xfrm>
            <a:off x="5072066" y="1157198"/>
            <a:ext cx="1143008" cy="1594496"/>
          </a:xfrm>
          <a:prstGeom prst="rect">
            <a:avLst/>
          </a:prstGeom>
        </p:spPr>
      </p:pic>
      <p:pic>
        <p:nvPicPr>
          <p:cNvPr id="200" name="图片 199" descr="LM-803  SGS certification.png"/>
          <p:cNvPicPr>
            <a:picLocks noChangeAspect="1"/>
          </p:cNvPicPr>
          <p:nvPr/>
        </p:nvPicPr>
        <p:blipFill>
          <a:blip r:embed="rId6" cstate="print"/>
          <a:stretch>
            <a:fillRect/>
          </a:stretch>
        </p:blipFill>
        <p:spPr>
          <a:xfrm>
            <a:off x="7286644" y="1255676"/>
            <a:ext cx="1071570" cy="1512526"/>
          </a:xfrm>
          <a:prstGeom prst="rect">
            <a:avLst/>
          </a:prstGeom>
        </p:spPr>
      </p:pic>
      <p:pic>
        <p:nvPicPr>
          <p:cNvPr id="204" name="图片 203" descr="certifications-all.png"/>
          <p:cNvPicPr>
            <a:picLocks noChangeAspect="1"/>
          </p:cNvPicPr>
          <p:nvPr/>
        </p:nvPicPr>
        <p:blipFill>
          <a:blip r:embed="rId7" cstate="print"/>
          <a:stretch>
            <a:fillRect/>
          </a:stretch>
        </p:blipFill>
        <p:spPr>
          <a:xfrm>
            <a:off x="142844" y="1070758"/>
            <a:ext cx="2286016" cy="1786174"/>
          </a:xfrm>
          <a:prstGeom prst="rect">
            <a:avLst/>
          </a:prstGeom>
        </p:spPr>
      </p:pic>
    </p:spTree>
    <p:extLst>
      <p:ext uri="{BB962C8B-B14F-4D97-AF65-F5344CB8AC3E}">
        <p14:creationId xmlns:p14="http://schemas.microsoft.com/office/powerpoint/2010/main" xmlns="" val="2041294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700"/>
                                  </p:stCondLst>
                                  <p:childTnLst>
                                    <p:set>
                                      <p:cBhvr>
                                        <p:cTn id="23" dur="1" fill="hold">
                                          <p:stCondLst>
                                            <p:cond delay="0"/>
                                          </p:stCondLst>
                                        </p:cTn>
                                        <p:tgtEl>
                                          <p:spTgt spid="86"/>
                                        </p:tgtEl>
                                        <p:attrNameLst>
                                          <p:attrName>style.visibility</p:attrName>
                                        </p:attrNameLst>
                                      </p:cBhvr>
                                      <p:to>
                                        <p:strVal val="visible"/>
                                      </p:to>
                                    </p:set>
                                    <p:anim calcmode="lin" valueType="num">
                                      <p:cBhvr>
                                        <p:cTn id="24" dur="500" fill="hold"/>
                                        <p:tgtEl>
                                          <p:spTgt spid="86"/>
                                        </p:tgtEl>
                                        <p:attrNameLst>
                                          <p:attrName>ppt_w</p:attrName>
                                        </p:attrNameLst>
                                      </p:cBhvr>
                                      <p:tavLst>
                                        <p:tav tm="0">
                                          <p:val>
                                            <p:fltVal val="0"/>
                                          </p:val>
                                        </p:tav>
                                        <p:tav tm="100000">
                                          <p:val>
                                            <p:strVal val="#ppt_w"/>
                                          </p:val>
                                        </p:tav>
                                      </p:tavLst>
                                    </p:anim>
                                    <p:anim calcmode="lin" valueType="num">
                                      <p:cBhvr>
                                        <p:cTn id="25" dur="500" fill="hold"/>
                                        <p:tgtEl>
                                          <p:spTgt spid="86"/>
                                        </p:tgtEl>
                                        <p:attrNameLst>
                                          <p:attrName>ppt_h</p:attrName>
                                        </p:attrNameLst>
                                      </p:cBhvr>
                                      <p:tavLst>
                                        <p:tav tm="0">
                                          <p:val>
                                            <p:fltVal val="0"/>
                                          </p:val>
                                        </p:tav>
                                        <p:tav tm="100000">
                                          <p:val>
                                            <p:strVal val="#ppt_h"/>
                                          </p:val>
                                        </p:tav>
                                      </p:tavLst>
                                    </p:anim>
                                    <p:animEffect transition="in" filter="fade">
                                      <p:cBhvr>
                                        <p:cTn id="26" dur="500"/>
                                        <p:tgtEl>
                                          <p:spTgt spid="86"/>
                                        </p:tgtEl>
                                      </p:cBhvr>
                                    </p:animEffect>
                                  </p:childTnLst>
                                </p:cTn>
                              </p:par>
                              <p:par>
                                <p:cTn id="27" presetID="47" presetClass="entr" presetSubtype="0" fill="hold" grpId="0" nodeType="withEffect">
                                  <p:stCondLst>
                                    <p:cond delay="120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anim calcmode="lin" valueType="num">
                                      <p:cBhvr>
                                        <p:cTn id="30" dur="500" fill="hold"/>
                                        <p:tgtEl>
                                          <p:spTgt spid="87"/>
                                        </p:tgtEl>
                                        <p:attrNameLst>
                                          <p:attrName>ppt_x</p:attrName>
                                        </p:attrNameLst>
                                      </p:cBhvr>
                                      <p:tavLst>
                                        <p:tav tm="0">
                                          <p:val>
                                            <p:strVal val="#ppt_x"/>
                                          </p:val>
                                        </p:tav>
                                        <p:tav tm="100000">
                                          <p:val>
                                            <p:strVal val="#ppt_x"/>
                                          </p:val>
                                        </p:tav>
                                      </p:tavLst>
                                    </p:anim>
                                    <p:anim calcmode="lin" valueType="num">
                                      <p:cBhvr>
                                        <p:cTn id="31" dur="500" fill="hold"/>
                                        <p:tgtEl>
                                          <p:spTgt spid="87"/>
                                        </p:tgtEl>
                                        <p:attrNameLst>
                                          <p:attrName>ppt_y</p:attrName>
                                        </p:attrNameLst>
                                      </p:cBhvr>
                                      <p:tavLst>
                                        <p:tav tm="0">
                                          <p:val>
                                            <p:strVal val="#ppt_y-.1"/>
                                          </p:val>
                                        </p:tav>
                                        <p:tav tm="100000">
                                          <p:val>
                                            <p:strVal val="#ppt_y"/>
                                          </p:val>
                                        </p:tav>
                                      </p:tavLst>
                                    </p:anim>
                                  </p:childTnLst>
                                </p:cTn>
                              </p:par>
                              <p:par>
                                <p:cTn id="32" presetID="16" presetClass="entr" presetSubtype="37" fill="hold" nodeType="withEffect">
                                  <p:stCondLst>
                                    <p:cond delay="1200"/>
                                  </p:stCondLst>
                                  <p:childTnLst>
                                    <p:set>
                                      <p:cBhvr>
                                        <p:cTn id="33" dur="1" fill="hold">
                                          <p:stCondLst>
                                            <p:cond delay="0"/>
                                          </p:stCondLst>
                                        </p:cTn>
                                        <p:tgtEl>
                                          <p:spTgt spid="88"/>
                                        </p:tgtEl>
                                        <p:attrNameLst>
                                          <p:attrName>style.visibility</p:attrName>
                                        </p:attrNameLst>
                                      </p:cBhvr>
                                      <p:to>
                                        <p:strVal val="visible"/>
                                      </p:to>
                                    </p:set>
                                    <p:animEffect transition="in" filter="barn(outVertical)">
                                      <p:cBhvr>
                                        <p:cTn id="34" dur="500"/>
                                        <p:tgtEl>
                                          <p:spTgt spid="88"/>
                                        </p:tgtEl>
                                      </p:cBhvr>
                                    </p:animEffect>
                                  </p:childTnLst>
                                </p:cTn>
                              </p:par>
                              <p:par>
                                <p:cTn id="35" presetID="53" presetClass="entr" presetSubtype="16" fill="hold" grpId="0" nodeType="withEffect">
                                  <p:stCondLst>
                                    <p:cond delay="1700"/>
                                  </p:stCondLst>
                                  <p:childTnLst>
                                    <p:set>
                                      <p:cBhvr>
                                        <p:cTn id="36" dur="1" fill="hold">
                                          <p:stCondLst>
                                            <p:cond delay="0"/>
                                          </p:stCondLst>
                                        </p:cTn>
                                        <p:tgtEl>
                                          <p:spTgt spid="121"/>
                                        </p:tgtEl>
                                        <p:attrNameLst>
                                          <p:attrName>style.visibility</p:attrName>
                                        </p:attrNameLst>
                                      </p:cBhvr>
                                      <p:to>
                                        <p:strVal val="visible"/>
                                      </p:to>
                                    </p:set>
                                    <p:anim calcmode="lin" valueType="num">
                                      <p:cBhvr>
                                        <p:cTn id="37" dur="500" fill="hold"/>
                                        <p:tgtEl>
                                          <p:spTgt spid="121"/>
                                        </p:tgtEl>
                                        <p:attrNameLst>
                                          <p:attrName>ppt_w</p:attrName>
                                        </p:attrNameLst>
                                      </p:cBhvr>
                                      <p:tavLst>
                                        <p:tav tm="0">
                                          <p:val>
                                            <p:fltVal val="0"/>
                                          </p:val>
                                        </p:tav>
                                        <p:tav tm="100000">
                                          <p:val>
                                            <p:strVal val="#ppt_w"/>
                                          </p:val>
                                        </p:tav>
                                      </p:tavLst>
                                    </p:anim>
                                    <p:anim calcmode="lin" valueType="num">
                                      <p:cBhvr>
                                        <p:cTn id="38" dur="500" fill="hold"/>
                                        <p:tgtEl>
                                          <p:spTgt spid="121"/>
                                        </p:tgtEl>
                                        <p:attrNameLst>
                                          <p:attrName>ppt_h</p:attrName>
                                        </p:attrNameLst>
                                      </p:cBhvr>
                                      <p:tavLst>
                                        <p:tav tm="0">
                                          <p:val>
                                            <p:fltVal val="0"/>
                                          </p:val>
                                        </p:tav>
                                        <p:tav tm="100000">
                                          <p:val>
                                            <p:strVal val="#ppt_h"/>
                                          </p:val>
                                        </p:tav>
                                      </p:tavLst>
                                    </p:anim>
                                    <p:animEffect transition="in" filter="fade">
                                      <p:cBhvr>
                                        <p:cTn id="39" dur="500"/>
                                        <p:tgtEl>
                                          <p:spTgt spid="121"/>
                                        </p:tgtEl>
                                      </p:cBhvr>
                                    </p:animEffect>
                                  </p:childTnLst>
                                </p:cTn>
                              </p:par>
                              <p:par>
                                <p:cTn id="40" presetID="47" presetClass="entr" presetSubtype="0" fill="hold" grpId="0" nodeType="withEffect">
                                  <p:stCondLst>
                                    <p:cond delay="220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500"/>
                                        <p:tgtEl>
                                          <p:spTgt spid="122"/>
                                        </p:tgtEl>
                                      </p:cBhvr>
                                    </p:animEffect>
                                    <p:anim calcmode="lin" valueType="num">
                                      <p:cBhvr>
                                        <p:cTn id="43" dur="500" fill="hold"/>
                                        <p:tgtEl>
                                          <p:spTgt spid="122"/>
                                        </p:tgtEl>
                                        <p:attrNameLst>
                                          <p:attrName>ppt_x</p:attrName>
                                        </p:attrNameLst>
                                      </p:cBhvr>
                                      <p:tavLst>
                                        <p:tav tm="0">
                                          <p:val>
                                            <p:strVal val="#ppt_x"/>
                                          </p:val>
                                        </p:tav>
                                        <p:tav tm="100000">
                                          <p:val>
                                            <p:strVal val="#ppt_x"/>
                                          </p:val>
                                        </p:tav>
                                      </p:tavLst>
                                    </p:anim>
                                    <p:anim calcmode="lin" valueType="num">
                                      <p:cBhvr>
                                        <p:cTn id="44" dur="500" fill="hold"/>
                                        <p:tgtEl>
                                          <p:spTgt spid="122"/>
                                        </p:tgtEl>
                                        <p:attrNameLst>
                                          <p:attrName>ppt_y</p:attrName>
                                        </p:attrNameLst>
                                      </p:cBhvr>
                                      <p:tavLst>
                                        <p:tav tm="0">
                                          <p:val>
                                            <p:strVal val="#ppt_y-.1"/>
                                          </p:val>
                                        </p:tav>
                                        <p:tav tm="100000">
                                          <p:val>
                                            <p:strVal val="#ppt_y"/>
                                          </p:val>
                                        </p:tav>
                                      </p:tavLst>
                                    </p:anim>
                                  </p:childTnLst>
                                </p:cTn>
                              </p:par>
                              <p:par>
                                <p:cTn id="45" presetID="16" presetClass="entr" presetSubtype="37" fill="hold" nodeType="withEffect">
                                  <p:stCondLst>
                                    <p:cond delay="2200"/>
                                  </p:stCondLst>
                                  <p:childTnLst>
                                    <p:set>
                                      <p:cBhvr>
                                        <p:cTn id="46" dur="1" fill="hold">
                                          <p:stCondLst>
                                            <p:cond delay="0"/>
                                          </p:stCondLst>
                                        </p:cTn>
                                        <p:tgtEl>
                                          <p:spTgt spid="123"/>
                                        </p:tgtEl>
                                        <p:attrNameLst>
                                          <p:attrName>style.visibility</p:attrName>
                                        </p:attrNameLst>
                                      </p:cBhvr>
                                      <p:to>
                                        <p:strVal val="visible"/>
                                      </p:to>
                                    </p:set>
                                    <p:animEffect transition="in" filter="barn(outVertical)">
                                      <p:cBhvr>
                                        <p:cTn id="47" dur="500"/>
                                        <p:tgtEl>
                                          <p:spTgt spid="123"/>
                                        </p:tgtEl>
                                      </p:cBhvr>
                                    </p:animEffect>
                                  </p:childTnLst>
                                </p:cTn>
                              </p:par>
                              <p:par>
                                <p:cTn id="48" presetID="53" presetClass="entr" presetSubtype="16" fill="hold" grpId="0" nodeType="withEffect">
                                  <p:stCondLst>
                                    <p:cond delay="2700"/>
                                  </p:stCondLst>
                                  <p:childTnLst>
                                    <p:set>
                                      <p:cBhvr>
                                        <p:cTn id="49" dur="1" fill="hold">
                                          <p:stCondLst>
                                            <p:cond delay="0"/>
                                          </p:stCondLst>
                                        </p:cTn>
                                        <p:tgtEl>
                                          <p:spTgt spid="156"/>
                                        </p:tgtEl>
                                        <p:attrNameLst>
                                          <p:attrName>style.visibility</p:attrName>
                                        </p:attrNameLst>
                                      </p:cBhvr>
                                      <p:to>
                                        <p:strVal val="visible"/>
                                      </p:to>
                                    </p:set>
                                    <p:anim calcmode="lin" valueType="num">
                                      <p:cBhvr>
                                        <p:cTn id="50" dur="500" fill="hold"/>
                                        <p:tgtEl>
                                          <p:spTgt spid="156"/>
                                        </p:tgtEl>
                                        <p:attrNameLst>
                                          <p:attrName>ppt_w</p:attrName>
                                        </p:attrNameLst>
                                      </p:cBhvr>
                                      <p:tavLst>
                                        <p:tav tm="0">
                                          <p:val>
                                            <p:fltVal val="0"/>
                                          </p:val>
                                        </p:tav>
                                        <p:tav tm="100000">
                                          <p:val>
                                            <p:strVal val="#ppt_w"/>
                                          </p:val>
                                        </p:tav>
                                      </p:tavLst>
                                    </p:anim>
                                    <p:anim calcmode="lin" valueType="num">
                                      <p:cBhvr>
                                        <p:cTn id="51" dur="500" fill="hold"/>
                                        <p:tgtEl>
                                          <p:spTgt spid="156"/>
                                        </p:tgtEl>
                                        <p:attrNameLst>
                                          <p:attrName>ppt_h</p:attrName>
                                        </p:attrNameLst>
                                      </p:cBhvr>
                                      <p:tavLst>
                                        <p:tav tm="0">
                                          <p:val>
                                            <p:fltVal val="0"/>
                                          </p:val>
                                        </p:tav>
                                        <p:tav tm="100000">
                                          <p:val>
                                            <p:strVal val="#ppt_h"/>
                                          </p:val>
                                        </p:tav>
                                      </p:tavLst>
                                    </p:anim>
                                    <p:animEffect transition="in" filter="fade">
                                      <p:cBhvr>
                                        <p:cTn id="52" dur="500"/>
                                        <p:tgtEl>
                                          <p:spTgt spid="156"/>
                                        </p:tgtEl>
                                      </p:cBhvr>
                                    </p:animEffect>
                                  </p:childTnLst>
                                </p:cTn>
                              </p:par>
                              <p:par>
                                <p:cTn id="53" presetID="47" presetClass="entr" presetSubtype="0" fill="hold" grpId="0" nodeType="withEffect">
                                  <p:stCondLst>
                                    <p:cond delay="3200"/>
                                  </p:stCondLst>
                                  <p:childTnLst>
                                    <p:set>
                                      <p:cBhvr>
                                        <p:cTn id="54" dur="1" fill="hold">
                                          <p:stCondLst>
                                            <p:cond delay="0"/>
                                          </p:stCondLst>
                                        </p:cTn>
                                        <p:tgtEl>
                                          <p:spTgt spid="157"/>
                                        </p:tgtEl>
                                        <p:attrNameLst>
                                          <p:attrName>style.visibility</p:attrName>
                                        </p:attrNameLst>
                                      </p:cBhvr>
                                      <p:to>
                                        <p:strVal val="visible"/>
                                      </p:to>
                                    </p:set>
                                    <p:animEffect transition="in" filter="fade">
                                      <p:cBhvr>
                                        <p:cTn id="55" dur="500"/>
                                        <p:tgtEl>
                                          <p:spTgt spid="157"/>
                                        </p:tgtEl>
                                      </p:cBhvr>
                                    </p:animEffect>
                                    <p:anim calcmode="lin" valueType="num">
                                      <p:cBhvr>
                                        <p:cTn id="56" dur="500" fill="hold"/>
                                        <p:tgtEl>
                                          <p:spTgt spid="157"/>
                                        </p:tgtEl>
                                        <p:attrNameLst>
                                          <p:attrName>ppt_x</p:attrName>
                                        </p:attrNameLst>
                                      </p:cBhvr>
                                      <p:tavLst>
                                        <p:tav tm="0">
                                          <p:val>
                                            <p:strVal val="#ppt_x"/>
                                          </p:val>
                                        </p:tav>
                                        <p:tav tm="100000">
                                          <p:val>
                                            <p:strVal val="#ppt_x"/>
                                          </p:val>
                                        </p:tav>
                                      </p:tavLst>
                                    </p:anim>
                                    <p:anim calcmode="lin" valueType="num">
                                      <p:cBhvr>
                                        <p:cTn id="57" dur="500" fill="hold"/>
                                        <p:tgtEl>
                                          <p:spTgt spid="157"/>
                                        </p:tgtEl>
                                        <p:attrNameLst>
                                          <p:attrName>ppt_y</p:attrName>
                                        </p:attrNameLst>
                                      </p:cBhvr>
                                      <p:tavLst>
                                        <p:tav tm="0">
                                          <p:val>
                                            <p:strVal val="#ppt_y-.1"/>
                                          </p:val>
                                        </p:tav>
                                        <p:tav tm="100000">
                                          <p:val>
                                            <p:strVal val="#ppt_y"/>
                                          </p:val>
                                        </p:tav>
                                      </p:tavLst>
                                    </p:anim>
                                  </p:childTnLst>
                                </p:cTn>
                              </p:par>
                              <p:par>
                                <p:cTn id="58" presetID="16" presetClass="entr" presetSubtype="37" fill="hold" nodeType="withEffect">
                                  <p:stCondLst>
                                    <p:cond delay="3200"/>
                                  </p:stCondLst>
                                  <p:childTnLst>
                                    <p:set>
                                      <p:cBhvr>
                                        <p:cTn id="59" dur="1" fill="hold">
                                          <p:stCondLst>
                                            <p:cond delay="0"/>
                                          </p:stCondLst>
                                        </p:cTn>
                                        <p:tgtEl>
                                          <p:spTgt spid="158"/>
                                        </p:tgtEl>
                                        <p:attrNameLst>
                                          <p:attrName>style.visibility</p:attrName>
                                        </p:attrNameLst>
                                      </p:cBhvr>
                                      <p:to>
                                        <p:strVal val="visible"/>
                                      </p:to>
                                    </p:set>
                                    <p:animEffect transition="in" filter="barn(outVertical)">
                                      <p:cBhvr>
                                        <p:cTn id="60" dur="500"/>
                                        <p:tgtEl>
                                          <p:spTgt spid="158"/>
                                        </p:tgtEl>
                                      </p:cBhvr>
                                    </p:animEffect>
                                  </p:childTnLst>
                                </p:cTn>
                              </p:par>
                              <p:par>
                                <p:cTn id="61" presetID="53" presetClass="entr" presetSubtype="16" fill="hold" grpId="0" nodeType="withEffect">
                                  <p:stCondLst>
                                    <p:cond delay="3700"/>
                                  </p:stCondLst>
                                  <p:childTnLst>
                                    <p:set>
                                      <p:cBhvr>
                                        <p:cTn id="62" dur="1" fill="hold">
                                          <p:stCondLst>
                                            <p:cond delay="0"/>
                                          </p:stCondLst>
                                        </p:cTn>
                                        <p:tgtEl>
                                          <p:spTgt spid="191"/>
                                        </p:tgtEl>
                                        <p:attrNameLst>
                                          <p:attrName>style.visibility</p:attrName>
                                        </p:attrNameLst>
                                      </p:cBhvr>
                                      <p:to>
                                        <p:strVal val="visible"/>
                                      </p:to>
                                    </p:set>
                                    <p:anim calcmode="lin" valueType="num">
                                      <p:cBhvr>
                                        <p:cTn id="63" dur="500" fill="hold"/>
                                        <p:tgtEl>
                                          <p:spTgt spid="191"/>
                                        </p:tgtEl>
                                        <p:attrNameLst>
                                          <p:attrName>ppt_w</p:attrName>
                                        </p:attrNameLst>
                                      </p:cBhvr>
                                      <p:tavLst>
                                        <p:tav tm="0">
                                          <p:val>
                                            <p:fltVal val="0"/>
                                          </p:val>
                                        </p:tav>
                                        <p:tav tm="100000">
                                          <p:val>
                                            <p:strVal val="#ppt_w"/>
                                          </p:val>
                                        </p:tav>
                                      </p:tavLst>
                                    </p:anim>
                                    <p:anim calcmode="lin" valueType="num">
                                      <p:cBhvr>
                                        <p:cTn id="64" dur="500" fill="hold"/>
                                        <p:tgtEl>
                                          <p:spTgt spid="191"/>
                                        </p:tgtEl>
                                        <p:attrNameLst>
                                          <p:attrName>ppt_h</p:attrName>
                                        </p:attrNameLst>
                                      </p:cBhvr>
                                      <p:tavLst>
                                        <p:tav tm="0">
                                          <p:val>
                                            <p:fltVal val="0"/>
                                          </p:val>
                                        </p:tav>
                                        <p:tav tm="100000">
                                          <p:val>
                                            <p:strVal val="#ppt_h"/>
                                          </p:val>
                                        </p:tav>
                                      </p:tavLst>
                                    </p:anim>
                                    <p:animEffect transition="in" filter="fade">
                                      <p:cBhvr>
                                        <p:cTn id="65" dur="500"/>
                                        <p:tgtEl>
                                          <p:spTgt spid="191"/>
                                        </p:tgtEl>
                                      </p:cBhvr>
                                    </p:animEffect>
                                  </p:childTnLst>
                                </p:cTn>
                              </p:par>
                              <p:par>
                                <p:cTn id="66" presetID="47" presetClass="entr" presetSubtype="0" fill="hold" grpId="0" nodeType="withEffect">
                                  <p:stCondLst>
                                    <p:cond delay="4200"/>
                                  </p:stCondLst>
                                  <p:childTnLst>
                                    <p:set>
                                      <p:cBhvr>
                                        <p:cTn id="67" dur="1" fill="hold">
                                          <p:stCondLst>
                                            <p:cond delay="0"/>
                                          </p:stCondLst>
                                        </p:cTn>
                                        <p:tgtEl>
                                          <p:spTgt spid="192"/>
                                        </p:tgtEl>
                                        <p:attrNameLst>
                                          <p:attrName>style.visibility</p:attrName>
                                        </p:attrNameLst>
                                      </p:cBhvr>
                                      <p:to>
                                        <p:strVal val="visible"/>
                                      </p:to>
                                    </p:set>
                                    <p:animEffect transition="in" filter="fade">
                                      <p:cBhvr>
                                        <p:cTn id="68" dur="500"/>
                                        <p:tgtEl>
                                          <p:spTgt spid="192"/>
                                        </p:tgtEl>
                                      </p:cBhvr>
                                    </p:animEffect>
                                    <p:anim calcmode="lin" valueType="num">
                                      <p:cBhvr>
                                        <p:cTn id="69" dur="500" fill="hold"/>
                                        <p:tgtEl>
                                          <p:spTgt spid="192"/>
                                        </p:tgtEl>
                                        <p:attrNameLst>
                                          <p:attrName>ppt_x</p:attrName>
                                        </p:attrNameLst>
                                      </p:cBhvr>
                                      <p:tavLst>
                                        <p:tav tm="0">
                                          <p:val>
                                            <p:strVal val="#ppt_x"/>
                                          </p:val>
                                        </p:tav>
                                        <p:tav tm="100000">
                                          <p:val>
                                            <p:strVal val="#ppt_x"/>
                                          </p:val>
                                        </p:tav>
                                      </p:tavLst>
                                    </p:anim>
                                    <p:anim calcmode="lin" valueType="num">
                                      <p:cBhvr>
                                        <p:cTn id="70" dur="500" fill="hold"/>
                                        <p:tgtEl>
                                          <p:spTgt spid="192"/>
                                        </p:tgtEl>
                                        <p:attrNameLst>
                                          <p:attrName>ppt_y</p:attrName>
                                        </p:attrNameLst>
                                      </p:cBhvr>
                                      <p:tavLst>
                                        <p:tav tm="0">
                                          <p:val>
                                            <p:strVal val="#ppt_y-.1"/>
                                          </p:val>
                                        </p:tav>
                                        <p:tav tm="100000">
                                          <p:val>
                                            <p:strVal val="#ppt_y"/>
                                          </p:val>
                                        </p:tav>
                                      </p:tavLst>
                                    </p:anim>
                                  </p:childTnLst>
                                </p:cTn>
                              </p:par>
                              <p:par>
                                <p:cTn id="71" presetID="16" presetClass="entr" presetSubtype="37" fill="hold" nodeType="withEffect">
                                  <p:stCondLst>
                                    <p:cond delay="4200"/>
                                  </p:stCondLst>
                                  <p:childTnLst>
                                    <p:set>
                                      <p:cBhvr>
                                        <p:cTn id="72" dur="1" fill="hold">
                                          <p:stCondLst>
                                            <p:cond delay="0"/>
                                          </p:stCondLst>
                                        </p:cTn>
                                        <p:tgtEl>
                                          <p:spTgt spid="193"/>
                                        </p:tgtEl>
                                        <p:attrNameLst>
                                          <p:attrName>style.visibility</p:attrName>
                                        </p:attrNameLst>
                                      </p:cBhvr>
                                      <p:to>
                                        <p:strVal val="visible"/>
                                      </p:to>
                                    </p:set>
                                    <p:animEffect transition="in" filter="barn(outVertical)">
                                      <p:cBhvr>
                                        <p:cTn id="73"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86" grpId="0"/>
      <p:bldP spid="87" grpId="0"/>
      <p:bldP spid="121" grpId="0"/>
      <p:bldP spid="122" grpId="0"/>
      <p:bldP spid="156" grpId="0"/>
      <p:bldP spid="157" grpId="0"/>
      <p:bldP spid="191" grpId="0"/>
      <p:bldP spid="1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558ED5"/>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213502"/>
            <a:ext cx="103661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000" b="1" dirty="0" smtClean="0">
                <a:solidFill>
                  <a:schemeClr val="accent1"/>
                </a:solidFill>
                <a:latin typeface="Cooper Black" pitchFamily="18" charset="0"/>
                <a:ea typeface="微软雅黑" pitchFamily="34" charset="-122"/>
                <a:cs typeface="宋体" pitchFamily="2" charset="-122"/>
              </a:rPr>
              <a:t>Patents</a:t>
            </a:r>
            <a:endParaRPr lang="en-US" altLang="zh-CN" sz="2000" b="1" dirty="0">
              <a:solidFill>
                <a:schemeClr val="accent2"/>
              </a:solidFill>
              <a:latin typeface="Cooper Black" pitchFamily="18" charset="0"/>
              <a:ea typeface="微软雅黑" pitchFamily="34" charset="-122"/>
              <a:cs typeface="宋体" pitchFamily="2" charset="-122"/>
            </a:endParaRPr>
          </a:p>
        </p:txBody>
      </p:sp>
      <p:sp>
        <p:nvSpPr>
          <p:cNvPr id="86" name="原创设计师QQ598969553             _7"/>
          <p:cNvSpPr>
            <a:spLocks noChangeArrowheads="1"/>
          </p:cNvSpPr>
          <p:nvPr/>
        </p:nvSpPr>
        <p:spPr bwMode="auto">
          <a:xfrm>
            <a:off x="1095544" y="1426166"/>
            <a:ext cx="543296" cy="48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1</a:t>
            </a:r>
            <a:endParaRPr lang="en-US" altLang="zh-CN" sz="2000" dirty="0">
              <a:solidFill>
                <a:schemeClr val="bg1"/>
              </a:solidFill>
            </a:endParaRPr>
          </a:p>
        </p:txBody>
      </p:sp>
      <p:cxnSp>
        <p:nvCxnSpPr>
          <p:cNvPr id="88" name="原创设计师QQ598969553             _9"/>
          <p:cNvCxnSpPr/>
          <p:nvPr/>
        </p:nvCxnSpPr>
        <p:spPr>
          <a:xfrm>
            <a:off x="740063"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原创设计师QQ598969553             _12"/>
          <p:cNvSpPr>
            <a:spLocks noChangeArrowheads="1"/>
          </p:cNvSpPr>
          <p:nvPr/>
        </p:nvSpPr>
        <p:spPr bwMode="auto">
          <a:xfrm>
            <a:off x="3229144" y="1426166"/>
            <a:ext cx="543296" cy="48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2</a:t>
            </a:r>
            <a:endParaRPr lang="en-US" altLang="zh-CN" sz="2000" dirty="0">
              <a:solidFill>
                <a:schemeClr val="bg1"/>
              </a:solidFill>
            </a:endParaRPr>
          </a:p>
        </p:txBody>
      </p:sp>
      <p:cxnSp>
        <p:nvCxnSpPr>
          <p:cNvPr id="123" name="原创设计师QQ598969553             _14"/>
          <p:cNvCxnSpPr/>
          <p:nvPr/>
        </p:nvCxnSpPr>
        <p:spPr>
          <a:xfrm>
            <a:off x="2873663"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6" name="原创设计师QQ598969553             _17"/>
          <p:cNvSpPr>
            <a:spLocks noChangeArrowheads="1"/>
          </p:cNvSpPr>
          <p:nvPr/>
        </p:nvSpPr>
        <p:spPr bwMode="auto">
          <a:xfrm>
            <a:off x="5350592" y="1426166"/>
            <a:ext cx="543296" cy="48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3</a:t>
            </a:r>
            <a:endParaRPr lang="en-US" altLang="zh-CN" sz="2000" dirty="0">
              <a:solidFill>
                <a:schemeClr val="bg1"/>
              </a:solidFill>
            </a:endParaRPr>
          </a:p>
        </p:txBody>
      </p:sp>
      <p:cxnSp>
        <p:nvCxnSpPr>
          <p:cNvPr id="158" name="原创设计师QQ598969553             _19"/>
          <p:cNvCxnSpPr/>
          <p:nvPr/>
        </p:nvCxnSpPr>
        <p:spPr>
          <a:xfrm>
            <a:off x="4995111"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1" name="原创设计师QQ598969553             _22"/>
          <p:cNvSpPr>
            <a:spLocks noChangeArrowheads="1"/>
          </p:cNvSpPr>
          <p:nvPr/>
        </p:nvSpPr>
        <p:spPr bwMode="auto">
          <a:xfrm>
            <a:off x="7484192" y="1426166"/>
            <a:ext cx="543296" cy="48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4</a:t>
            </a:r>
            <a:endParaRPr lang="en-US" altLang="zh-CN" sz="2000" dirty="0">
              <a:solidFill>
                <a:schemeClr val="bg1"/>
              </a:solidFill>
            </a:endParaRPr>
          </a:p>
        </p:txBody>
      </p:sp>
      <p:cxnSp>
        <p:nvCxnSpPr>
          <p:cNvPr id="193" name="原创设计师QQ598969553             _24"/>
          <p:cNvCxnSpPr/>
          <p:nvPr/>
        </p:nvCxnSpPr>
        <p:spPr>
          <a:xfrm>
            <a:off x="7128711"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4"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a:blip r:embed="rId4"/>
          <a:srcRect/>
          <a:stretch>
            <a:fillRect/>
          </a:stretch>
        </p:blipFill>
        <p:spPr bwMode="auto">
          <a:xfrm>
            <a:off x="285720" y="642130"/>
            <a:ext cx="2714612" cy="3857839"/>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000364" y="642130"/>
            <a:ext cx="2928958" cy="388236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929322" y="642130"/>
            <a:ext cx="2823160" cy="3928279"/>
          </a:xfrm>
          <a:prstGeom prst="rect">
            <a:avLst/>
          </a:prstGeom>
          <a:noFill/>
          <a:ln w="9525">
            <a:noFill/>
            <a:miter lim="800000"/>
            <a:headEnd/>
            <a:tailEnd/>
          </a:ln>
          <a:effectLst/>
        </p:spPr>
      </p:pic>
    </p:spTree>
    <p:extLst>
      <p:ext uri="{BB962C8B-B14F-4D97-AF65-F5344CB8AC3E}">
        <p14:creationId xmlns:p14="http://schemas.microsoft.com/office/powerpoint/2010/main" xmlns="" val="2041294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700"/>
                                  </p:stCondLst>
                                  <p:childTnLst>
                                    <p:set>
                                      <p:cBhvr>
                                        <p:cTn id="23" dur="1" fill="hold">
                                          <p:stCondLst>
                                            <p:cond delay="0"/>
                                          </p:stCondLst>
                                        </p:cTn>
                                        <p:tgtEl>
                                          <p:spTgt spid="86"/>
                                        </p:tgtEl>
                                        <p:attrNameLst>
                                          <p:attrName>style.visibility</p:attrName>
                                        </p:attrNameLst>
                                      </p:cBhvr>
                                      <p:to>
                                        <p:strVal val="visible"/>
                                      </p:to>
                                    </p:set>
                                    <p:anim calcmode="lin" valueType="num">
                                      <p:cBhvr>
                                        <p:cTn id="24" dur="500" fill="hold"/>
                                        <p:tgtEl>
                                          <p:spTgt spid="86"/>
                                        </p:tgtEl>
                                        <p:attrNameLst>
                                          <p:attrName>ppt_w</p:attrName>
                                        </p:attrNameLst>
                                      </p:cBhvr>
                                      <p:tavLst>
                                        <p:tav tm="0">
                                          <p:val>
                                            <p:fltVal val="0"/>
                                          </p:val>
                                        </p:tav>
                                        <p:tav tm="100000">
                                          <p:val>
                                            <p:strVal val="#ppt_w"/>
                                          </p:val>
                                        </p:tav>
                                      </p:tavLst>
                                    </p:anim>
                                    <p:anim calcmode="lin" valueType="num">
                                      <p:cBhvr>
                                        <p:cTn id="25" dur="500" fill="hold"/>
                                        <p:tgtEl>
                                          <p:spTgt spid="86"/>
                                        </p:tgtEl>
                                        <p:attrNameLst>
                                          <p:attrName>ppt_h</p:attrName>
                                        </p:attrNameLst>
                                      </p:cBhvr>
                                      <p:tavLst>
                                        <p:tav tm="0">
                                          <p:val>
                                            <p:fltVal val="0"/>
                                          </p:val>
                                        </p:tav>
                                        <p:tav tm="100000">
                                          <p:val>
                                            <p:strVal val="#ppt_h"/>
                                          </p:val>
                                        </p:tav>
                                      </p:tavLst>
                                    </p:anim>
                                    <p:animEffect transition="in" filter="fade">
                                      <p:cBhvr>
                                        <p:cTn id="26" dur="500"/>
                                        <p:tgtEl>
                                          <p:spTgt spid="86"/>
                                        </p:tgtEl>
                                      </p:cBhvr>
                                    </p:animEffect>
                                  </p:childTnLst>
                                </p:cTn>
                              </p:par>
                              <p:par>
                                <p:cTn id="27" presetID="16" presetClass="entr" presetSubtype="37" fill="hold" nodeType="withEffect">
                                  <p:stCondLst>
                                    <p:cond delay="1200"/>
                                  </p:stCondLst>
                                  <p:childTnLst>
                                    <p:set>
                                      <p:cBhvr>
                                        <p:cTn id="28" dur="1" fill="hold">
                                          <p:stCondLst>
                                            <p:cond delay="0"/>
                                          </p:stCondLst>
                                        </p:cTn>
                                        <p:tgtEl>
                                          <p:spTgt spid="88"/>
                                        </p:tgtEl>
                                        <p:attrNameLst>
                                          <p:attrName>style.visibility</p:attrName>
                                        </p:attrNameLst>
                                      </p:cBhvr>
                                      <p:to>
                                        <p:strVal val="visible"/>
                                      </p:to>
                                    </p:set>
                                    <p:animEffect transition="in" filter="barn(outVertical)">
                                      <p:cBhvr>
                                        <p:cTn id="29" dur="500"/>
                                        <p:tgtEl>
                                          <p:spTgt spid="88"/>
                                        </p:tgtEl>
                                      </p:cBhvr>
                                    </p:animEffect>
                                  </p:childTnLst>
                                </p:cTn>
                              </p:par>
                              <p:par>
                                <p:cTn id="30" presetID="53" presetClass="entr" presetSubtype="16" fill="hold" grpId="0" nodeType="withEffect">
                                  <p:stCondLst>
                                    <p:cond delay="1700"/>
                                  </p:stCondLst>
                                  <p:childTnLst>
                                    <p:set>
                                      <p:cBhvr>
                                        <p:cTn id="31" dur="1" fill="hold">
                                          <p:stCondLst>
                                            <p:cond delay="0"/>
                                          </p:stCondLst>
                                        </p:cTn>
                                        <p:tgtEl>
                                          <p:spTgt spid="121"/>
                                        </p:tgtEl>
                                        <p:attrNameLst>
                                          <p:attrName>style.visibility</p:attrName>
                                        </p:attrNameLst>
                                      </p:cBhvr>
                                      <p:to>
                                        <p:strVal val="visible"/>
                                      </p:to>
                                    </p:set>
                                    <p:anim calcmode="lin" valueType="num">
                                      <p:cBhvr>
                                        <p:cTn id="32" dur="500" fill="hold"/>
                                        <p:tgtEl>
                                          <p:spTgt spid="121"/>
                                        </p:tgtEl>
                                        <p:attrNameLst>
                                          <p:attrName>ppt_w</p:attrName>
                                        </p:attrNameLst>
                                      </p:cBhvr>
                                      <p:tavLst>
                                        <p:tav tm="0">
                                          <p:val>
                                            <p:fltVal val="0"/>
                                          </p:val>
                                        </p:tav>
                                        <p:tav tm="100000">
                                          <p:val>
                                            <p:strVal val="#ppt_w"/>
                                          </p:val>
                                        </p:tav>
                                      </p:tavLst>
                                    </p:anim>
                                    <p:anim calcmode="lin" valueType="num">
                                      <p:cBhvr>
                                        <p:cTn id="33" dur="500" fill="hold"/>
                                        <p:tgtEl>
                                          <p:spTgt spid="121"/>
                                        </p:tgtEl>
                                        <p:attrNameLst>
                                          <p:attrName>ppt_h</p:attrName>
                                        </p:attrNameLst>
                                      </p:cBhvr>
                                      <p:tavLst>
                                        <p:tav tm="0">
                                          <p:val>
                                            <p:fltVal val="0"/>
                                          </p:val>
                                        </p:tav>
                                        <p:tav tm="100000">
                                          <p:val>
                                            <p:strVal val="#ppt_h"/>
                                          </p:val>
                                        </p:tav>
                                      </p:tavLst>
                                    </p:anim>
                                    <p:animEffect transition="in" filter="fade">
                                      <p:cBhvr>
                                        <p:cTn id="34" dur="500"/>
                                        <p:tgtEl>
                                          <p:spTgt spid="121"/>
                                        </p:tgtEl>
                                      </p:cBhvr>
                                    </p:animEffect>
                                  </p:childTnLst>
                                </p:cTn>
                              </p:par>
                              <p:par>
                                <p:cTn id="35" presetID="16" presetClass="entr" presetSubtype="37" fill="hold" nodeType="withEffect">
                                  <p:stCondLst>
                                    <p:cond delay="2200"/>
                                  </p:stCondLst>
                                  <p:childTnLst>
                                    <p:set>
                                      <p:cBhvr>
                                        <p:cTn id="36" dur="1" fill="hold">
                                          <p:stCondLst>
                                            <p:cond delay="0"/>
                                          </p:stCondLst>
                                        </p:cTn>
                                        <p:tgtEl>
                                          <p:spTgt spid="123"/>
                                        </p:tgtEl>
                                        <p:attrNameLst>
                                          <p:attrName>style.visibility</p:attrName>
                                        </p:attrNameLst>
                                      </p:cBhvr>
                                      <p:to>
                                        <p:strVal val="visible"/>
                                      </p:to>
                                    </p:set>
                                    <p:animEffect transition="in" filter="barn(outVertical)">
                                      <p:cBhvr>
                                        <p:cTn id="37" dur="500"/>
                                        <p:tgtEl>
                                          <p:spTgt spid="123"/>
                                        </p:tgtEl>
                                      </p:cBhvr>
                                    </p:animEffect>
                                  </p:childTnLst>
                                </p:cTn>
                              </p:par>
                              <p:par>
                                <p:cTn id="38" presetID="53" presetClass="entr" presetSubtype="16" fill="hold" grpId="0" nodeType="withEffect">
                                  <p:stCondLst>
                                    <p:cond delay="2700"/>
                                  </p:stCondLst>
                                  <p:childTnLst>
                                    <p:set>
                                      <p:cBhvr>
                                        <p:cTn id="39" dur="1" fill="hold">
                                          <p:stCondLst>
                                            <p:cond delay="0"/>
                                          </p:stCondLst>
                                        </p:cTn>
                                        <p:tgtEl>
                                          <p:spTgt spid="156"/>
                                        </p:tgtEl>
                                        <p:attrNameLst>
                                          <p:attrName>style.visibility</p:attrName>
                                        </p:attrNameLst>
                                      </p:cBhvr>
                                      <p:to>
                                        <p:strVal val="visible"/>
                                      </p:to>
                                    </p:set>
                                    <p:anim calcmode="lin" valueType="num">
                                      <p:cBhvr>
                                        <p:cTn id="40" dur="500" fill="hold"/>
                                        <p:tgtEl>
                                          <p:spTgt spid="156"/>
                                        </p:tgtEl>
                                        <p:attrNameLst>
                                          <p:attrName>ppt_w</p:attrName>
                                        </p:attrNameLst>
                                      </p:cBhvr>
                                      <p:tavLst>
                                        <p:tav tm="0">
                                          <p:val>
                                            <p:fltVal val="0"/>
                                          </p:val>
                                        </p:tav>
                                        <p:tav tm="100000">
                                          <p:val>
                                            <p:strVal val="#ppt_w"/>
                                          </p:val>
                                        </p:tav>
                                      </p:tavLst>
                                    </p:anim>
                                    <p:anim calcmode="lin" valueType="num">
                                      <p:cBhvr>
                                        <p:cTn id="41" dur="500" fill="hold"/>
                                        <p:tgtEl>
                                          <p:spTgt spid="156"/>
                                        </p:tgtEl>
                                        <p:attrNameLst>
                                          <p:attrName>ppt_h</p:attrName>
                                        </p:attrNameLst>
                                      </p:cBhvr>
                                      <p:tavLst>
                                        <p:tav tm="0">
                                          <p:val>
                                            <p:fltVal val="0"/>
                                          </p:val>
                                        </p:tav>
                                        <p:tav tm="100000">
                                          <p:val>
                                            <p:strVal val="#ppt_h"/>
                                          </p:val>
                                        </p:tav>
                                      </p:tavLst>
                                    </p:anim>
                                    <p:animEffect transition="in" filter="fade">
                                      <p:cBhvr>
                                        <p:cTn id="42" dur="500"/>
                                        <p:tgtEl>
                                          <p:spTgt spid="156"/>
                                        </p:tgtEl>
                                      </p:cBhvr>
                                    </p:animEffect>
                                  </p:childTnLst>
                                </p:cTn>
                              </p:par>
                              <p:par>
                                <p:cTn id="43" presetID="16" presetClass="entr" presetSubtype="37" fill="hold" nodeType="withEffect">
                                  <p:stCondLst>
                                    <p:cond delay="3200"/>
                                  </p:stCondLst>
                                  <p:childTnLst>
                                    <p:set>
                                      <p:cBhvr>
                                        <p:cTn id="44" dur="1" fill="hold">
                                          <p:stCondLst>
                                            <p:cond delay="0"/>
                                          </p:stCondLst>
                                        </p:cTn>
                                        <p:tgtEl>
                                          <p:spTgt spid="158"/>
                                        </p:tgtEl>
                                        <p:attrNameLst>
                                          <p:attrName>style.visibility</p:attrName>
                                        </p:attrNameLst>
                                      </p:cBhvr>
                                      <p:to>
                                        <p:strVal val="visible"/>
                                      </p:to>
                                    </p:set>
                                    <p:animEffect transition="in" filter="barn(outVertical)">
                                      <p:cBhvr>
                                        <p:cTn id="45" dur="500"/>
                                        <p:tgtEl>
                                          <p:spTgt spid="158"/>
                                        </p:tgtEl>
                                      </p:cBhvr>
                                    </p:animEffect>
                                  </p:childTnLst>
                                </p:cTn>
                              </p:par>
                              <p:par>
                                <p:cTn id="46" presetID="53" presetClass="entr" presetSubtype="16" fill="hold" grpId="0" nodeType="withEffect">
                                  <p:stCondLst>
                                    <p:cond delay="3700"/>
                                  </p:stCondLst>
                                  <p:childTnLst>
                                    <p:set>
                                      <p:cBhvr>
                                        <p:cTn id="47" dur="1" fill="hold">
                                          <p:stCondLst>
                                            <p:cond delay="0"/>
                                          </p:stCondLst>
                                        </p:cTn>
                                        <p:tgtEl>
                                          <p:spTgt spid="191"/>
                                        </p:tgtEl>
                                        <p:attrNameLst>
                                          <p:attrName>style.visibility</p:attrName>
                                        </p:attrNameLst>
                                      </p:cBhvr>
                                      <p:to>
                                        <p:strVal val="visible"/>
                                      </p:to>
                                    </p:set>
                                    <p:anim calcmode="lin" valueType="num">
                                      <p:cBhvr>
                                        <p:cTn id="48" dur="500" fill="hold"/>
                                        <p:tgtEl>
                                          <p:spTgt spid="191"/>
                                        </p:tgtEl>
                                        <p:attrNameLst>
                                          <p:attrName>ppt_w</p:attrName>
                                        </p:attrNameLst>
                                      </p:cBhvr>
                                      <p:tavLst>
                                        <p:tav tm="0">
                                          <p:val>
                                            <p:fltVal val="0"/>
                                          </p:val>
                                        </p:tav>
                                        <p:tav tm="100000">
                                          <p:val>
                                            <p:strVal val="#ppt_w"/>
                                          </p:val>
                                        </p:tav>
                                      </p:tavLst>
                                    </p:anim>
                                    <p:anim calcmode="lin" valueType="num">
                                      <p:cBhvr>
                                        <p:cTn id="49" dur="500" fill="hold"/>
                                        <p:tgtEl>
                                          <p:spTgt spid="191"/>
                                        </p:tgtEl>
                                        <p:attrNameLst>
                                          <p:attrName>ppt_h</p:attrName>
                                        </p:attrNameLst>
                                      </p:cBhvr>
                                      <p:tavLst>
                                        <p:tav tm="0">
                                          <p:val>
                                            <p:fltVal val="0"/>
                                          </p:val>
                                        </p:tav>
                                        <p:tav tm="100000">
                                          <p:val>
                                            <p:strVal val="#ppt_h"/>
                                          </p:val>
                                        </p:tav>
                                      </p:tavLst>
                                    </p:anim>
                                    <p:animEffect transition="in" filter="fade">
                                      <p:cBhvr>
                                        <p:cTn id="50" dur="500"/>
                                        <p:tgtEl>
                                          <p:spTgt spid="191"/>
                                        </p:tgtEl>
                                      </p:cBhvr>
                                    </p:animEffect>
                                  </p:childTnLst>
                                </p:cTn>
                              </p:par>
                              <p:par>
                                <p:cTn id="51" presetID="16" presetClass="entr" presetSubtype="37" fill="hold" nodeType="withEffect">
                                  <p:stCondLst>
                                    <p:cond delay="4200"/>
                                  </p:stCondLst>
                                  <p:childTnLst>
                                    <p:set>
                                      <p:cBhvr>
                                        <p:cTn id="52" dur="1" fill="hold">
                                          <p:stCondLst>
                                            <p:cond delay="0"/>
                                          </p:stCondLst>
                                        </p:cTn>
                                        <p:tgtEl>
                                          <p:spTgt spid="193"/>
                                        </p:tgtEl>
                                        <p:attrNameLst>
                                          <p:attrName>style.visibility</p:attrName>
                                        </p:attrNameLst>
                                      </p:cBhvr>
                                      <p:to>
                                        <p:strVal val="visible"/>
                                      </p:to>
                                    </p:set>
                                    <p:animEffect transition="in" filter="barn(outVertical)">
                                      <p:cBhvr>
                                        <p:cTn id="53"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86" grpId="0"/>
      <p:bldP spid="121" grpId="0"/>
      <p:bldP spid="156"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357158" y="213502"/>
            <a:ext cx="20367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000" b="1" dirty="0" smtClean="0">
                <a:solidFill>
                  <a:schemeClr val="accent1"/>
                </a:solidFill>
                <a:latin typeface="Cooper Black" pitchFamily="18" charset="0"/>
                <a:ea typeface="微软雅黑" pitchFamily="34" charset="-122"/>
                <a:cs typeface="宋体" pitchFamily="2" charset="-122"/>
              </a:rPr>
              <a:t>Our advantage</a:t>
            </a:r>
            <a:endParaRPr lang="en-US" altLang="zh-CN" sz="2000" b="1" dirty="0">
              <a:solidFill>
                <a:schemeClr val="accent2"/>
              </a:solidFill>
              <a:latin typeface="Cooper Black" pitchFamily="18" charset="0"/>
              <a:ea typeface="微软雅黑" pitchFamily="34" charset="-122"/>
              <a:cs typeface="宋体" pitchFamily="2" charset="-122"/>
            </a:endParaRPr>
          </a:p>
        </p:txBody>
      </p:sp>
      <p:sp>
        <p:nvSpPr>
          <p:cNvPr id="4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800" dirty="0" smtClean="0">
                <a:solidFill>
                  <a:srgbClr val="53585E"/>
                </a:solidFill>
                <a:latin typeface="Arial" pitchFamily="34" charset="0"/>
                <a:cs typeface="Arial" pitchFamily="34" charset="0"/>
              </a:rPr>
              <a:t>我们的优势</a:t>
            </a:r>
            <a:endParaRPr lang="zh-CN" altLang="en-US" sz="800" dirty="0">
              <a:solidFill>
                <a:srgbClr val="53585E"/>
              </a:solidFill>
              <a:latin typeface="Arial" pitchFamily="34" charset="0"/>
              <a:cs typeface="Arial" pitchFamily="34" charset="0"/>
            </a:endParaRPr>
          </a:p>
        </p:txBody>
      </p:sp>
      <p:grpSp>
        <p:nvGrpSpPr>
          <p:cNvPr id="54" name="原创设计师QQ598969553             _5"/>
          <p:cNvGrpSpPr/>
          <p:nvPr/>
        </p:nvGrpSpPr>
        <p:grpSpPr>
          <a:xfrm>
            <a:off x="4891941" y="2274612"/>
            <a:ext cx="328426" cy="864096"/>
            <a:chOff x="2457450" y="777875"/>
            <a:chExt cx="1811338" cy="4765675"/>
          </a:xfrm>
          <a:solidFill>
            <a:schemeClr val="accent3"/>
          </a:solidFill>
        </p:grpSpPr>
        <p:sp>
          <p:nvSpPr>
            <p:cNvPr id="55"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原创设计师QQ598969553             _6"/>
          <p:cNvGrpSpPr/>
          <p:nvPr/>
        </p:nvGrpSpPr>
        <p:grpSpPr>
          <a:xfrm>
            <a:off x="3918871" y="2209418"/>
            <a:ext cx="328426" cy="864096"/>
            <a:chOff x="2457450" y="777875"/>
            <a:chExt cx="1811338" cy="4765675"/>
          </a:xfrm>
          <a:solidFill>
            <a:schemeClr val="accent2"/>
          </a:solidFill>
        </p:grpSpPr>
        <p:sp>
          <p:nvSpPr>
            <p:cNvPr id="59"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原创设计师QQ598969553             _7"/>
          <p:cNvSpPr/>
          <p:nvPr/>
        </p:nvSpPr>
        <p:spPr bwMode="auto">
          <a:xfrm>
            <a:off x="3161770" y="1708189"/>
            <a:ext cx="2815700" cy="2480692"/>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原创设计师QQ598969553             _8"/>
          <p:cNvSpPr>
            <a:spLocks noChangeArrowheads="1"/>
          </p:cNvSpPr>
          <p:nvPr/>
        </p:nvSpPr>
        <p:spPr bwMode="auto">
          <a:xfrm>
            <a:off x="3347864" y="1602970"/>
            <a:ext cx="433704" cy="433704"/>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rPr>
              <a:t>01</a:t>
            </a:r>
            <a:endParaRPr lang="zh-CN" altLang="en-US" dirty="0">
              <a:solidFill>
                <a:schemeClr val="bg1"/>
              </a:solidFill>
            </a:endParaRPr>
          </a:p>
        </p:txBody>
      </p:sp>
      <p:sp>
        <p:nvSpPr>
          <p:cNvPr id="63" name="原创设计师QQ598969553             _9"/>
          <p:cNvSpPr>
            <a:spLocks noChangeArrowheads="1"/>
          </p:cNvSpPr>
          <p:nvPr/>
        </p:nvSpPr>
        <p:spPr bwMode="auto">
          <a:xfrm>
            <a:off x="2944918" y="2472710"/>
            <a:ext cx="433704" cy="435712"/>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02</a:t>
            </a:r>
            <a:endParaRPr lang="zh-CN" altLang="en-US" dirty="0">
              <a:solidFill>
                <a:schemeClr val="bg1"/>
              </a:solidFill>
            </a:endParaRPr>
          </a:p>
        </p:txBody>
      </p:sp>
      <p:sp>
        <p:nvSpPr>
          <p:cNvPr id="64" name="原创设计师QQ598969553             _10"/>
          <p:cNvSpPr>
            <a:spLocks noChangeArrowheads="1"/>
          </p:cNvSpPr>
          <p:nvPr/>
        </p:nvSpPr>
        <p:spPr bwMode="auto">
          <a:xfrm>
            <a:off x="3239136" y="3360333"/>
            <a:ext cx="433704" cy="433704"/>
          </a:xfrm>
          <a:prstGeom prst="ellipse">
            <a:avLst/>
          </a:prstGeom>
          <a:solidFill>
            <a:schemeClr val="accent3"/>
          </a:solidFill>
          <a:ln>
            <a:noFill/>
          </a:ln>
        </p:spPr>
        <p:txBody>
          <a:bodyPr vert="horz" wrap="square" lIns="0" tIns="0" rIns="0" bIns="0" numCol="1" anchor="t" anchorCtr="0" compatLnSpc="1"/>
          <a:lstStyle/>
          <a:p>
            <a:pPr algn="ctr"/>
            <a:r>
              <a:rPr lang="en-US" altLang="zh-CN" dirty="0">
                <a:solidFill>
                  <a:schemeClr val="bg1"/>
                </a:solidFill>
              </a:rPr>
              <a:t>03</a:t>
            </a:r>
            <a:endParaRPr lang="zh-CN" altLang="en-US" dirty="0">
              <a:solidFill>
                <a:schemeClr val="bg1"/>
              </a:solidFill>
            </a:endParaRPr>
          </a:p>
        </p:txBody>
      </p:sp>
      <p:sp>
        <p:nvSpPr>
          <p:cNvPr id="65" name="原创设计师QQ598969553             _11"/>
          <p:cNvSpPr>
            <a:spLocks noChangeArrowheads="1"/>
          </p:cNvSpPr>
          <p:nvPr/>
        </p:nvSpPr>
        <p:spPr bwMode="auto">
          <a:xfrm>
            <a:off x="5331459" y="1602970"/>
            <a:ext cx="435712" cy="433704"/>
          </a:xfrm>
          <a:prstGeom prst="ellipse">
            <a:avLst/>
          </a:prstGeom>
          <a:solidFill>
            <a:schemeClr val="accent4"/>
          </a:solidFill>
          <a:ln>
            <a:noFill/>
          </a:ln>
        </p:spPr>
        <p:txBody>
          <a:bodyPr vert="horz" wrap="square" lIns="0" tIns="0" rIns="0" bIns="0" numCol="1" anchor="t" anchorCtr="0" compatLnSpc="1"/>
          <a:lstStyle/>
          <a:p>
            <a:pPr algn="ctr"/>
            <a:r>
              <a:rPr lang="en-US" altLang="zh-CN" dirty="0">
                <a:solidFill>
                  <a:schemeClr val="bg1"/>
                </a:solidFill>
              </a:rPr>
              <a:t>04</a:t>
            </a:r>
            <a:endParaRPr lang="zh-CN" altLang="en-US" dirty="0">
              <a:solidFill>
                <a:schemeClr val="bg1"/>
              </a:solidFill>
            </a:endParaRPr>
          </a:p>
        </p:txBody>
      </p:sp>
      <p:sp>
        <p:nvSpPr>
          <p:cNvPr id="66" name="原创设计师QQ598969553             _12"/>
          <p:cNvSpPr>
            <a:spLocks noChangeArrowheads="1"/>
          </p:cNvSpPr>
          <p:nvPr/>
        </p:nvSpPr>
        <p:spPr bwMode="auto">
          <a:xfrm>
            <a:off x="5759614" y="2472710"/>
            <a:ext cx="435712" cy="435712"/>
          </a:xfrm>
          <a:prstGeom prst="ellipse">
            <a:avLst/>
          </a:prstGeom>
          <a:solidFill>
            <a:schemeClr val="accent5"/>
          </a:solidFill>
          <a:ln>
            <a:noFill/>
          </a:ln>
        </p:spPr>
        <p:txBody>
          <a:bodyPr vert="horz" wrap="square" lIns="0" tIns="0" rIns="0" bIns="0" numCol="1" anchor="t" anchorCtr="0" compatLnSpc="1"/>
          <a:lstStyle/>
          <a:p>
            <a:pPr algn="ctr"/>
            <a:r>
              <a:rPr lang="en-US" altLang="zh-CN" dirty="0">
                <a:solidFill>
                  <a:schemeClr val="bg1"/>
                </a:solidFill>
              </a:rPr>
              <a:t>05</a:t>
            </a:r>
            <a:endParaRPr lang="zh-CN" altLang="en-US" dirty="0">
              <a:solidFill>
                <a:schemeClr val="bg1"/>
              </a:solidFill>
            </a:endParaRPr>
          </a:p>
        </p:txBody>
      </p:sp>
      <p:sp>
        <p:nvSpPr>
          <p:cNvPr id="67" name="原创设计师QQ598969553             _13"/>
          <p:cNvSpPr>
            <a:spLocks noChangeArrowheads="1"/>
          </p:cNvSpPr>
          <p:nvPr/>
        </p:nvSpPr>
        <p:spPr bwMode="auto">
          <a:xfrm>
            <a:off x="5467986" y="3360333"/>
            <a:ext cx="433704" cy="433704"/>
          </a:xfrm>
          <a:prstGeom prst="ellipse">
            <a:avLst/>
          </a:prstGeom>
          <a:solidFill>
            <a:schemeClr val="accent6"/>
          </a:solidFill>
          <a:ln>
            <a:noFill/>
          </a:ln>
        </p:spPr>
        <p:txBody>
          <a:bodyPr vert="horz" wrap="square" lIns="0" tIns="0" rIns="0" bIns="0" numCol="1" anchor="t" anchorCtr="0" compatLnSpc="1"/>
          <a:lstStyle/>
          <a:p>
            <a:pPr algn="ctr"/>
            <a:r>
              <a:rPr lang="en-US" altLang="zh-CN" dirty="0">
                <a:solidFill>
                  <a:schemeClr val="bg1"/>
                </a:solidFill>
              </a:rPr>
              <a:t>06</a:t>
            </a:r>
            <a:endParaRPr lang="zh-CN" altLang="en-US" dirty="0">
              <a:solidFill>
                <a:schemeClr val="bg1"/>
              </a:solidFill>
            </a:endParaRPr>
          </a:p>
        </p:txBody>
      </p:sp>
      <p:sp>
        <p:nvSpPr>
          <p:cNvPr id="68" name="原创设计师QQ598969553             _14"/>
          <p:cNvSpPr>
            <a:spLocks noChangeArrowheads="1"/>
          </p:cNvSpPr>
          <p:nvPr/>
        </p:nvSpPr>
        <p:spPr bwMode="auto">
          <a:xfrm>
            <a:off x="5977470" y="1486654"/>
            <a:ext cx="2299340" cy="463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200" b="1" dirty="0" smtClean="0">
                <a:solidFill>
                  <a:srgbClr val="C00000"/>
                </a:solidFill>
              </a:rPr>
              <a:t>Low MOQ</a:t>
            </a:r>
            <a:endParaRPr lang="zh-CN" altLang="en-US" sz="1200" dirty="0">
              <a:solidFill>
                <a:srgbClr val="C00000"/>
              </a:solidFill>
            </a:endParaRPr>
          </a:p>
          <a:p>
            <a:pPr>
              <a:lnSpc>
                <a:spcPct val="120000"/>
              </a:lnSpc>
              <a:spcBef>
                <a:spcPts val="300"/>
              </a:spcBef>
            </a:pPr>
            <a:r>
              <a:rPr lang="en-US" altLang="zh-CN" sz="1100" dirty="0" smtClean="0"/>
              <a:t>MOQ  50pcs, everything  is negotiable.</a:t>
            </a:r>
            <a:endParaRPr lang="en-US" altLang="zh-CN" sz="1100" dirty="0"/>
          </a:p>
        </p:txBody>
      </p:sp>
      <p:sp>
        <p:nvSpPr>
          <p:cNvPr id="69" name="原创设计师QQ598969553             _15"/>
          <p:cNvSpPr>
            <a:spLocks noChangeArrowheads="1"/>
          </p:cNvSpPr>
          <p:nvPr/>
        </p:nvSpPr>
        <p:spPr bwMode="auto">
          <a:xfrm>
            <a:off x="6372200" y="2357398"/>
            <a:ext cx="2299340" cy="666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200" b="1" dirty="0" smtClean="0">
                <a:solidFill>
                  <a:srgbClr val="C00000"/>
                </a:solidFill>
              </a:rPr>
              <a:t>Warranty</a:t>
            </a:r>
            <a:endParaRPr lang="en-US" altLang="zh-CN" sz="1000" dirty="0">
              <a:solidFill>
                <a:schemeClr val="tx1">
                  <a:lumMod val="75000"/>
                  <a:lumOff val="25000"/>
                </a:schemeClr>
              </a:solidFill>
            </a:endParaRPr>
          </a:p>
          <a:p>
            <a:pPr>
              <a:lnSpc>
                <a:spcPct val="120000"/>
              </a:lnSpc>
              <a:spcBef>
                <a:spcPts val="300"/>
              </a:spcBef>
            </a:pPr>
            <a:r>
              <a:rPr lang="en-US" altLang="zh-CN" sz="1100" dirty="0" smtClean="0"/>
              <a:t>Defective rate less than 2%, 12 months guarantee service.</a:t>
            </a:r>
            <a:endParaRPr lang="en-US" altLang="zh-CN" sz="1100" dirty="0"/>
          </a:p>
        </p:txBody>
      </p:sp>
      <p:sp>
        <p:nvSpPr>
          <p:cNvPr id="70" name="原创设计师QQ598969553             _16"/>
          <p:cNvSpPr>
            <a:spLocks noChangeArrowheads="1"/>
          </p:cNvSpPr>
          <p:nvPr/>
        </p:nvSpPr>
        <p:spPr bwMode="auto">
          <a:xfrm>
            <a:off x="6131327" y="3245397"/>
            <a:ext cx="2299340" cy="463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200" b="1" dirty="0" smtClean="0">
                <a:solidFill>
                  <a:srgbClr val="C00000"/>
                </a:solidFill>
              </a:rPr>
              <a:t>OEM/ODM</a:t>
            </a:r>
            <a:endParaRPr lang="zh-CN" altLang="en-US" sz="1200" dirty="0">
              <a:solidFill>
                <a:srgbClr val="C00000"/>
              </a:solidFill>
            </a:endParaRPr>
          </a:p>
          <a:p>
            <a:pPr>
              <a:lnSpc>
                <a:spcPct val="120000"/>
              </a:lnSpc>
              <a:spcBef>
                <a:spcPts val="300"/>
              </a:spcBef>
            </a:pPr>
            <a:r>
              <a:rPr lang="en-US" altLang="zh-CN" sz="1100" dirty="0" smtClean="0"/>
              <a:t>Available for mass orders.</a:t>
            </a:r>
            <a:endParaRPr lang="en-US" altLang="zh-CN" sz="1100" dirty="0"/>
          </a:p>
        </p:txBody>
      </p:sp>
      <p:sp>
        <p:nvSpPr>
          <p:cNvPr id="71" name="原创设计师QQ598969553             _17"/>
          <p:cNvSpPr>
            <a:spLocks noChangeArrowheads="1"/>
          </p:cNvSpPr>
          <p:nvPr/>
        </p:nvSpPr>
        <p:spPr bwMode="auto">
          <a:xfrm>
            <a:off x="748719" y="1486654"/>
            <a:ext cx="2398903" cy="647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1100" b="1" dirty="0" smtClean="0">
                <a:solidFill>
                  <a:srgbClr val="C00000"/>
                </a:solidFill>
              </a:rPr>
              <a:t>Rich manufacturing experience</a:t>
            </a:r>
          </a:p>
          <a:p>
            <a:pPr>
              <a:lnSpc>
                <a:spcPct val="120000"/>
              </a:lnSpc>
              <a:spcBef>
                <a:spcPts val="300"/>
              </a:spcBef>
            </a:pPr>
            <a:r>
              <a:rPr lang="en-US" altLang="zh-CN" sz="1100" dirty="0" smtClean="0">
                <a:solidFill>
                  <a:schemeClr val="tx1">
                    <a:lumMod val="75000"/>
                    <a:lumOff val="25000"/>
                  </a:schemeClr>
                </a:solidFill>
              </a:rPr>
              <a:t>Produce massagers only, More </a:t>
            </a:r>
            <a:r>
              <a:rPr lang="en-US" altLang="zh-CN" sz="1100" dirty="0" smtClean="0">
                <a:solidFill>
                  <a:schemeClr val="tx1">
                    <a:lumMod val="75000"/>
                    <a:lumOff val="25000"/>
                  </a:schemeClr>
                </a:solidFill>
              </a:rPr>
              <a:t>than 11 years, since Year 2010</a:t>
            </a:r>
            <a:r>
              <a:rPr lang="en-US" altLang="zh-CN" sz="800" dirty="0" smtClean="0">
                <a:solidFill>
                  <a:schemeClr val="bg1">
                    <a:lumMod val="50000"/>
                  </a:schemeClr>
                </a:solidFill>
              </a:rPr>
              <a:t>. </a:t>
            </a:r>
            <a:endParaRPr lang="en-US" altLang="zh-CN" sz="800" dirty="0">
              <a:solidFill>
                <a:schemeClr val="bg1">
                  <a:lumMod val="50000"/>
                </a:schemeClr>
              </a:solidFill>
            </a:endParaRPr>
          </a:p>
        </p:txBody>
      </p:sp>
      <p:sp>
        <p:nvSpPr>
          <p:cNvPr id="72" name="原创设计师QQ598969553             _18"/>
          <p:cNvSpPr>
            <a:spLocks noChangeArrowheads="1"/>
          </p:cNvSpPr>
          <p:nvPr/>
        </p:nvSpPr>
        <p:spPr bwMode="auto">
          <a:xfrm>
            <a:off x="352671" y="2357398"/>
            <a:ext cx="2398903" cy="704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1200" b="1" dirty="0" smtClean="0">
                <a:solidFill>
                  <a:srgbClr val="C00000"/>
                </a:solidFill>
              </a:rPr>
              <a:t>Enough  capacity</a:t>
            </a:r>
            <a:endParaRPr lang="zh-CN" altLang="en-US" sz="1200" dirty="0">
              <a:solidFill>
                <a:srgbClr val="C00000"/>
              </a:solidFill>
            </a:endParaRPr>
          </a:p>
          <a:p>
            <a:pPr algn="r">
              <a:lnSpc>
                <a:spcPct val="120000"/>
              </a:lnSpc>
              <a:spcBef>
                <a:spcPts val="300"/>
              </a:spcBef>
            </a:pPr>
            <a:r>
              <a:rPr lang="en-US" altLang="zh-CN" sz="1100" dirty="0" smtClean="0">
                <a:cs typeface="Arial" pitchFamily="34" charset="0"/>
              </a:rPr>
              <a:t>4 production lines, </a:t>
            </a:r>
          </a:p>
          <a:p>
            <a:pPr algn="r">
              <a:lnSpc>
                <a:spcPct val="120000"/>
              </a:lnSpc>
              <a:spcBef>
                <a:spcPts val="300"/>
              </a:spcBef>
            </a:pPr>
            <a:r>
              <a:rPr lang="en-US" altLang="zh-CN" sz="1100" dirty="0" smtClean="0">
                <a:cs typeface="Arial" pitchFamily="34" charset="0"/>
              </a:rPr>
              <a:t>2000 square meters workshop</a:t>
            </a:r>
            <a:endParaRPr lang="en-US" altLang="zh-CN" sz="1100" dirty="0">
              <a:solidFill>
                <a:schemeClr val="bg1">
                  <a:lumMod val="50000"/>
                </a:schemeClr>
              </a:solidFill>
            </a:endParaRPr>
          </a:p>
        </p:txBody>
      </p:sp>
      <p:sp>
        <p:nvSpPr>
          <p:cNvPr id="73" name="原创设计师QQ598969553             _19"/>
          <p:cNvSpPr>
            <a:spLocks noChangeArrowheads="1"/>
          </p:cNvSpPr>
          <p:nvPr/>
        </p:nvSpPr>
        <p:spPr bwMode="auto">
          <a:xfrm>
            <a:off x="621477" y="3244016"/>
            <a:ext cx="2450325" cy="1368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1200" b="1" smtClean="0">
                <a:solidFill>
                  <a:srgbClr val="C00000"/>
                </a:solidFill>
              </a:rPr>
              <a:t>Various </a:t>
            </a:r>
            <a:r>
              <a:rPr lang="en-US" altLang="zh-CN" sz="1200" b="1" dirty="0" smtClean="0">
                <a:solidFill>
                  <a:srgbClr val="C00000"/>
                </a:solidFill>
              </a:rPr>
              <a:t>kinds of massagers</a:t>
            </a:r>
            <a:endParaRPr lang="zh-CN" altLang="en-US" sz="1200" dirty="0">
              <a:solidFill>
                <a:srgbClr val="C00000"/>
              </a:solidFill>
            </a:endParaRPr>
          </a:p>
          <a:p>
            <a:pPr algn="r">
              <a:lnSpc>
                <a:spcPct val="120000"/>
              </a:lnSpc>
              <a:spcBef>
                <a:spcPts val="300"/>
              </a:spcBef>
            </a:pPr>
            <a:r>
              <a:rPr lang="en-US" altLang="zh-CN" sz="1000" dirty="0" smtClean="0">
                <a:cs typeface="Arial" pitchFamily="34" charset="0"/>
              </a:rPr>
              <a:t>Our massager products are expanded to more than 50 kinds, we have massage gun, massage pillow, neck and shoulder massager, back massager, massage cushion, foot massager, massage shoes, massage mattress, massage chair etc.</a:t>
            </a:r>
            <a:r>
              <a:rPr lang="en-US" altLang="zh-CN" sz="1000" dirty="0" smtClean="0">
                <a:solidFill>
                  <a:schemeClr val="bg1">
                    <a:lumMod val="50000"/>
                  </a:schemeClr>
                </a:solidFill>
              </a:rPr>
              <a:t>. </a:t>
            </a:r>
            <a:endParaRPr lang="en-US" altLang="zh-CN" sz="1000" dirty="0">
              <a:solidFill>
                <a:schemeClr val="bg1">
                  <a:lumMod val="50000"/>
                </a:schemeClr>
              </a:solidFill>
            </a:endParaRPr>
          </a:p>
        </p:txBody>
      </p:sp>
      <p:sp>
        <p:nvSpPr>
          <p:cNvPr id="74" name="原创设计师QQ598969553             _20"/>
          <p:cNvSpPr>
            <a:spLocks noChangeArrowheads="1"/>
          </p:cNvSpPr>
          <p:nvPr/>
        </p:nvSpPr>
        <p:spPr bwMode="auto">
          <a:xfrm>
            <a:off x="4345112" y="2905346"/>
            <a:ext cx="449016" cy="457904"/>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400" b="1" dirty="0">
                <a:solidFill>
                  <a:schemeClr val="bg1"/>
                </a:solidFill>
              </a:rPr>
              <a:t>1</a:t>
            </a:r>
            <a:endParaRPr lang="zh-CN" altLang="en-US" sz="1400" b="1" dirty="0">
              <a:solidFill>
                <a:schemeClr val="bg1"/>
              </a:solidFill>
            </a:endParaRPr>
          </a:p>
        </p:txBody>
      </p:sp>
      <p:sp>
        <p:nvSpPr>
          <p:cNvPr id="75" name="原创设计师QQ598969553             _21"/>
          <p:cNvSpPr>
            <a:spLocks noChangeArrowheads="1"/>
          </p:cNvSpPr>
          <p:nvPr/>
        </p:nvSpPr>
        <p:spPr bwMode="auto">
          <a:xfrm>
            <a:off x="3858578" y="3090582"/>
            <a:ext cx="449014" cy="272668"/>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2</a:t>
            </a:r>
            <a:endParaRPr lang="zh-CN" altLang="en-US" sz="1100" b="1" dirty="0">
              <a:solidFill>
                <a:schemeClr val="bg1"/>
              </a:solidFill>
            </a:endParaRPr>
          </a:p>
        </p:txBody>
      </p:sp>
      <p:sp>
        <p:nvSpPr>
          <p:cNvPr id="76" name="原创设计师QQ598969553             _22"/>
          <p:cNvSpPr>
            <a:spLocks noChangeArrowheads="1"/>
          </p:cNvSpPr>
          <p:nvPr/>
        </p:nvSpPr>
        <p:spPr bwMode="auto">
          <a:xfrm>
            <a:off x="4831645" y="3155578"/>
            <a:ext cx="449018" cy="207466"/>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3</a:t>
            </a:r>
            <a:endParaRPr lang="zh-CN" altLang="en-US" sz="1100" b="1" dirty="0">
              <a:solidFill>
                <a:schemeClr val="bg1"/>
              </a:solidFill>
            </a:endParaRPr>
          </a:p>
        </p:txBody>
      </p:sp>
      <p:grpSp>
        <p:nvGrpSpPr>
          <p:cNvPr id="77" name="原创设计师QQ598969553             _23"/>
          <p:cNvGrpSpPr/>
          <p:nvPr/>
        </p:nvGrpSpPr>
        <p:grpSpPr>
          <a:xfrm>
            <a:off x="4248788" y="2003308"/>
            <a:ext cx="641662" cy="843198"/>
            <a:chOff x="4225925" y="1973263"/>
            <a:chExt cx="687388" cy="903287"/>
          </a:xfrm>
          <a:solidFill>
            <a:schemeClr val="accent1"/>
          </a:solidFill>
        </p:grpSpPr>
        <p:sp>
          <p:nvSpPr>
            <p:cNvPr id="78"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a:p>
          </p:txBody>
        </p:sp>
      </p:grpSp>
      <p:pic>
        <p:nvPicPr>
          <p:cNvPr id="31"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12935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7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anim calcmode="lin" valueType="num">
                                      <p:cBhvr>
                                        <p:cTn id="30" dur="500" fill="hold"/>
                                        <p:tgtEl>
                                          <p:spTgt spid="74"/>
                                        </p:tgtEl>
                                        <p:attrNameLst>
                                          <p:attrName>ppt_x</p:attrName>
                                        </p:attrNameLst>
                                      </p:cBhvr>
                                      <p:tavLst>
                                        <p:tav tm="0">
                                          <p:val>
                                            <p:strVal val="#ppt_x"/>
                                          </p:val>
                                        </p:tav>
                                        <p:tav tm="100000">
                                          <p:val>
                                            <p:strVal val="#ppt_x"/>
                                          </p:val>
                                        </p:tav>
                                      </p:tavLst>
                                    </p:anim>
                                    <p:anim calcmode="lin" valueType="num">
                                      <p:cBhvr>
                                        <p:cTn id="31" dur="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70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anim calcmode="lin" valueType="num">
                                      <p:cBhvr>
                                        <p:cTn id="35" dur="500" fill="hold"/>
                                        <p:tgtEl>
                                          <p:spTgt spid="77"/>
                                        </p:tgtEl>
                                        <p:attrNameLst>
                                          <p:attrName>ppt_x</p:attrName>
                                        </p:attrNameLst>
                                      </p:cBhvr>
                                      <p:tavLst>
                                        <p:tav tm="0">
                                          <p:val>
                                            <p:strVal val="#ppt_x"/>
                                          </p:val>
                                        </p:tav>
                                        <p:tav tm="100000">
                                          <p:val>
                                            <p:strVal val="#ppt_x"/>
                                          </p:val>
                                        </p:tav>
                                      </p:tavLst>
                                    </p:anim>
                                    <p:anim calcmode="lin" valueType="num">
                                      <p:cBhvr>
                                        <p:cTn id="36" dur="500" fill="hold"/>
                                        <p:tgtEl>
                                          <p:spTgt spid="7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80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anim calcmode="lin" valueType="num">
                                      <p:cBhvr>
                                        <p:cTn id="40" dur="500" fill="hold"/>
                                        <p:tgtEl>
                                          <p:spTgt spid="75"/>
                                        </p:tgtEl>
                                        <p:attrNameLst>
                                          <p:attrName>ppt_x</p:attrName>
                                        </p:attrNameLst>
                                      </p:cBhvr>
                                      <p:tavLst>
                                        <p:tav tm="0">
                                          <p:val>
                                            <p:strVal val="#ppt_x"/>
                                          </p:val>
                                        </p:tav>
                                        <p:tav tm="100000">
                                          <p:val>
                                            <p:strVal val="#ppt_x"/>
                                          </p:val>
                                        </p:tav>
                                      </p:tavLst>
                                    </p:anim>
                                    <p:anim calcmode="lin" valueType="num">
                                      <p:cBhvr>
                                        <p:cTn id="41" dur="500" fill="hold"/>
                                        <p:tgtEl>
                                          <p:spTgt spid="75"/>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80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strVal val="#ppt_x"/>
                                          </p:val>
                                        </p:tav>
                                        <p:tav tm="100000">
                                          <p:val>
                                            <p:strVal val="#ppt_x"/>
                                          </p:val>
                                        </p:tav>
                                      </p:tavLst>
                                    </p:anim>
                                    <p:anim calcmode="lin" valueType="num">
                                      <p:cBhvr>
                                        <p:cTn id="46" dur="5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90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anim calcmode="lin" valueType="num">
                                      <p:cBhvr>
                                        <p:cTn id="50" dur="500" fill="hold"/>
                                        <p:tgtEl>
                                          <p:spTgt spid="76"/>
                                        </p:tgtEl>
                                        <p:attrNameLst>
                                          <p:attrName>ppt_x</p:attrName>
                                        </p:attrNameLst>
                                      </p:cBhvr>
                                      <p:tavLst>
                                        <p:tav tm="0">
                                          <p:val>
                                            <p:strVal val="#ppt_x"/>
                                          </p:val>
                                        </p:tav>
                                        <p:tav tm="100000">
                                          <p:val>
                                            <p:strVal val="#ppt_x"/>
                                          </p:val>
                                        </p:tav>
                                      </p:tavLst>
                                    </p:anim>
                                    <p:anim calcmode="lin" valueType="num">
                                      <p:cBhvr>
                                        <p:cTn id="51" dur="500" fill="hold"/>
                                        <p:tgtEl>
                                          <p:spTgt spid="76"/>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90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anim calcmode="lin" valueType="num">
                                      <p:cBhvr>
                                        <p:cTn id="55" dur="500" fill="hold"/>
                                        <p:tgtEl>
                                          <p:spTgt spid="54"/>
                                        </p:tgtEl>
                                        <p:attrNameLst>
                                          <p:attrName>ppt_x</p:attrName>
                                        </p:attrNameLst>
                                      </p:cBhvr>
                                      <p:tavLst>
                                        <p:tav tm="0">
                                          <p:val>
                                            <p:strVal val="#ppt_x"/>
                                          </p:val>
                                        </p:tav>
                                        <p:tav tm="100000">
                                          <p:val>
                                            <p:strVal val="#ppt_x"/>
                                          </p:val>
                                        </p:tav>
                                      </p:tavLst>
                                    </p:anim>
                                    <p:anim calcmode="lin" valueType="num">
                                      <p:cBhvr>
                                        <p:cTn id="56" dur="500" fill="hold"/>
                                        <p:tgtEl>
                                          <p:spTgt spid="54"/>
                                        </p:tgtEl>
                                        <p:attrNameLst>
                                          <p:attrName>ppt_y</p:attrName>
                                        </p:attrNameLst>
                                      </p:cBhvr>
                                      <p:tavLst>
                                        <p:tav tm="0">
                                          <p:val>
                                            <p:strVal val="#ppt_y-.1"/>
                                          </p:val>
                                        </p:tav>
                                        <p:tav tm="100000">
                                          <p:val>
                                            <p:strVal val="#ppt_y"/>
                                          </p:val>
                                        </p:tav>
                                      </p:tavLst>
                                    </p:anim>
                                  </p:childTnLst>
                                </p:cTn>
                              </p:par>
                              <p:par>
                                <p:cTn id="57" presetID="21" presetClass="entr" presetSubtype="1" fill="hold" grpId="0" nodeType="withEffect">
                                  <p:stCondLst>
                                    <p:cond delay="1500"/>
                                  </p:stCondLst>
                                  <p:childTnLst>
                                    <p:set>
                                      <p:cBhvr>
                                        <p:cTn id="58" dur="1" fill="hold">
                                          <p:stCondLst>
                                            <p:cond delay="0"/>
                                          </p:stCondLst>
                                        </p:cTn>
                                        <p:tgtEl>
                                          <p:spTgt spid="61"/>
                                        </p:tgtEl>
                                        <p:attrNameLst>
                                          <p:attrName>style.visibility</p:attrName>
                                        </p:attrNameLst>
                                      </p:cBhvr>
                                      <p:to>
                                        <p:strVal val="visible"/>
                                      </p:to>
                                    </p:set>
                                    <p:animEffect transition="in" filter="wheel(1)">
                                      <p:cBhvr>
                                        <p:cTn id="59" dur="500"/>
                                        <p:tgtEl>
                                          <p:spTgt spid="61"/>
                                        </p:tgtEl>
                                      </p:cBhvr>
                                    </p:animEffect>
                                  </p:childTnLst>
                                </p:cTn>
                              </p:par>
                              <p:par>
                                <p:cTn id="60" presetID="53" presetClass="entr" presetSubtype="16" fill="hold" grpId="0" nodeType="withEffect">
                                  <p:stCondLst>
                                    <p:cond delay="190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2" presetClass="entr" presetSubtype="8" fill="hold" grpId="0" nodeType="withEffect">
                                  <p:stCondLst>
                                    <p:cond delay="240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0-#ppt_w/2"/>
                                          </p:val>
                                        </p:tav>
                                        <p:tav tm="100000">
                                          <p:val>
                                            <p:strVal val="#ppt_x"/>
                                          </p:val>
                                        </p:tav>
                                      </p:tavLst>
                                    </p:anim>
                                    <p:anim calcmode="lin" valueType="num">
                                      <p:cBhvr additive="base">
                                        <p:cTn id="68" dur="500" fill="hold"/>
                                        <p:tgtEl>
                                          <p:spTgt spid="71"/>
                                        </p:tgtEl>
                                        <p:attrNameLst>
                                          <p:attrName>ppt_y</p:attrName>
                                        </p:attrNameLst>
                                      </p:cBhvr>
                                      <p:tavLst>
                                        <p:tav tm="0">
                                          <p:val>
                                            <p:strVal val="#ppt_y"/>
                                          </p:val>
                                        </p:tav>
                                        <p:tav tm="100000">
                                          <p:val>
                                            <p:strVal val="#ppt_y"/>
                                          </p:val>
                                        </p:tav>
                                      </p:tavLst>
                                    </p:anim>
                                  </p:childTnLst>
                                </p:cTn>
                              </p:par>
                              <p:par>
                                <p:cTn id="69" presetID="53" presetClass="entr" presetSubtype="16" fill="hold" grpId="0" nodeType="withEffect">
                                  <p:stCondLst>
                                    <p:cond delay="240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par>
                                <p:cTn id="74" presetID="2" presetClass="entr" presetSubtype="8" fill="hold" grpId="0" nodeType="withEffect">
                                  <p:stCondLst>
                                    <p:cond delay="290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0-#ppt_w/2"/>
                                          </p:val>
                                        </p:tav>
                                        <p:tav tm="100000">
                                          <p:val>
                                            <p:strVal val="#ppt_x"/>
                                          </p:val>
                                        </p:tav>
                                      </p:tavLst>
                                    </p:anim>
                                    <p:anim calcmode="lin" valueType="num">
                                      <p:cBhvr additive="base">
                                        <p:cTn id="77" dur="500" fill="hold"/>
                                        <p:tgtEl>
                                          <p:spTgt spid="72"/>
                                        </p:tgtEl>
                                        <p:attrNameLst>
                                          <p:attrName>ppt_y</p:attrName>
                                        </p:attrNameLst>
                                      </p:cBhvr>
                                      <p:tavLst>
                                        <p:tav tm="0">
                                          <p:val>
                                            <p:strVal val="#ppt_y"/>
                                          </p:val>
                                        </p:tav>
                                        <p:tav tm="100000">
                                          <p:val>
                                            <p:strVal val="#ppt_y"/>
                                          </p:val>
                                        </p:tav>
                                      </p:tavLst>
                                    </p:anim>
                                  </p:childTnLst>
                                </p:cTn>
                              </p:par>
                              <p:par>
                                <p:cTn id="78" presetID="53" presetClass="entr" presetSubtype="16" fill="hold" grpId="0" nodeType="withEffect">
                                  <p:stCondLst>
                                    <p:cond delay="29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Effect transition="in" filter="fade">
                                      <p:cBhvr>
                                        <p:cTn id="82" dur="500"/>
                                        <p:tgtEl>
                                          <p:spTgt spid="64"/>
                                        </p:tgtEl>
                                      </p:cBhvr>
                                    </p:animEffect>
                                  </p:childTnLst>
                                </p:cTn>
                              </p:par>
                              <p:par>
                                <p:cTn id="83" presetID="2" presetClass="entr" presetSubtype="8" fill="hold" grpId="0" nodeType="withEffect">
                                  <p:stCondLst>
                                    <p:cond delay="3400"/>
                                  </p:stCondLst>
                                  <p:childTnLst>
                                    <p:set>
                                      <p:cBhvr>
                                        <p:cTn id="84" dur="1" fill="hold">
                                          <p:stCondLst>
                                            <p:cond delay="0"/>
                                          </p:stCondLst>
                                        </p:cTn>
                                        <p:tgtEl>
                                          <p:spTgt spid="73"/>
                                        </p:tgtEl>
                                        <p:attrNameLst>
                                          <p:attrName>style.visibility</p:attrName>
                                        </p:attrNameLst>
                                      </p:cBhvr>
                                      <p:to>
                                        <p:strVal val="visible"/>
                                      </p:to>
                                    </p:set>
                                    <p:anim calcmode="lin" valueType="num">
                                      <p:cBhvr additive="base">
                                        <p:cTn id="85" dur="500" fill="hold"/>
                                        <p:tgtEl>
                                          <p:spTgt spid="73"/>
                                        </p:tgtEl>
                                        <p:attrNameLst>
                                          <p:attrName>ppt_x</p:attrName>
                                        </p:attrNameLst>
                                      </p:cBhvr>
                                      <p:tavLst>
                                        <p:tav tm="0">
                                          <p:val>
                                            <p:strVal val="0-#ppt_w/2"/>
                                          </p:val>
                                        </p:tav>
                                        <p:tav tm="100000">
                                          <p:val>
                                            <p:strVal val="#ppt_x"/>
                                          </p:val>
                                        </p:tav>
                                      </p:tavLst>
                                    </p:anim>
                                    <p:anim calcmode="lin" valueType="num">
                                      <p:cBhvr additive="base">
                                        <p:cTn id="86" dur="500" fill="hold"/>
                                        <p:tgtEl>
                                          <p:spTgt spid="73"/>
                                        </p:tgtEl>
                                        <p:attrNameLst>
                                          <p:attrName>ppt_y</p:attrName>
                                        </p:attrNameLst>
                                      </p:cBhvr>
                                      <p:tavLst>
                                        <p:tav tm="0">
                                          <p:val>
                                            <p:strVal val="#ppt_y"/>
                                          </p:val>
                                        </p:tav>
                                        <p:tav tm="100000">
                                          <p:val>
                                            <p:strVal val="#ppt_y"/>
                                          </p:val>
                                        </p:tav>
                                      </p:tavLst>
                                    </p:anim>
                                  </p:childTnLst>
                                </p:cTn>
                              </p:par>
                              <p:par>
                                <p:cTn id="87" presetID="53" presetClass="entr" presetSubtype="16" fill="hold" grpId="0" nodeType="withEffect">
                                  <p:stCondLst>
                                    <p:cond delay="340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par>
                                <p:cTn id="92" presetID="2" presetClass="entr" presetSubtype="2" fill="hold" grpId="0" nodeType="withEffect">
                                  <p:stCondLst>
                                    <p:cond delay="3900"/>
                                  </p:stCondLst>
                                  <p:childTnLst>
                                    <p:set>
                                      <p:cBhvr>
                                        <p:cTn id="93" dur="1" fill="hold">
                                          <p:stCondLst>
                                            <p:cond delay="0"/>
                                          </p:stCondLst>
                                        </p:cTn>
                                        <p:tgtEl>
                                          <p:spTgt spid="68"/>
                                        </p:tgtEl>
                                        <p:attrNameLst>
                                          <p:attrName>style.visibility</p:attrName>
                                        </p:attrNameLst>
                                      </p:cBhvr>
                                      <p:to>
                                        <p:strVal val="visible"/>
                                      </p:to>
                                    </p:set>
                                    <p:anim calcmode="lin" valueType="num">
                                      <p:cBhvr additive="base">
                                        <p:cTn id="94" dur="500" fill="hold"/>
                                        <p:tgtEl>
                                          <p:spTgt spid="68"/>
                                        </p:tgtEl>
                                        <p:attrNameLst>
                                          <p:attrName>ppt_x</p:attrName>
                                        </p:attrNameLst>
                                      </p:cBhvr>
                                      <p:tavLst>
                                        <p:tav tm="0">
                                          <p:val>
                                            <p:strVal val="1+#ppt_w/2"/>
                                          </p:val>
                                        </p:tav>
                                        <p:tav tm="100000">
                                          <p:val>
                                            <p:strVal val="#ppt_x"/>
                                          </p:val>
                                        </p:tav>
                                      </p:tavLst>
                                    </p:anim>
                                    <p:anim calcmode="lin" valueType="num">
                                      <p:cBhvr additive="base">
                                        <p:cTn id="95" dur="500" fill="hold"/>
                                        <p:tgtEl>
                                          <p:spTgt spid="68"/>
                                        </p:tgtEl>
                                        <p:attrNameLst>
                                          <p:attrName>ppt_y</p:attrName>
                                        </p:attrNameLst>
                                      </p:cBhvr>
                                      <p:tavLst>
                                        <p:tav tm="0">
                                          <p:val>
                                            <p:strVal val="#ppt_y"/>
                                          </p:val>
                                        </p:tav>
                                        <p:tav tm="100000">
                                          <p:val>
                                            <p:strVal val="#ppt_y"/>
                                          </p:val>
                                        </p:tav>
                                      </p:tavLst>
                                    </p:anim>
                                  </p:childTnLst>
                                </p:cTn>
                              </p:par>
                              <p:par>
                                <p:cTn id="96" presetID="53" presetClass="entr" presetSubtype="16" fill="hold" grpId="0" nodeType="withEffect">
                                  <p:stCondLst>
                                    <p:cond delay="3900"/>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ppt_w</p:attrName>
                                        </p:attrNameLst>
                                      </p:cBhvr>
                                      <p:tavLst>
                                        <p:tav tm="0">
                                          <p:val>
                                            <p:fltVal val="0"/>
                                          </p:val>
                                        </p:tav>
                                        <p:tav tm="100000">
                                          <p:val>
                                            <p:strVal val="#ppt_w"/>
                                          </p:val>
                                        </p:tav>
                                      </p:tavLst>
                                    </p:anim>
                                    <p:anim calcmode="lin" valueType="num">
                                      <p:cBhvr>
                                        <p:cTn id="99" dur="500" fill="hold"/>
                                        <p:tgtEl>
                                          <p:spTgt spid="66"/>
                                        </p:tgtEl>
                                        <p:attrNameLst>
                                          <p:attrName>ppt_h</p:attrName>
                                        </p:attrNameLst>
                                      </p:cBhvr>
                                      <p:tavLst>
                                        <p:tav tm="0">
                                          <p:val>
                                            <p:fltVal val="0"/>
                                          </p:val>
                                        </p:tav>
                                        <p:tav tm="100000">
                                          <p:val>
                                            <p:strVal val="#ppt_h"/>
                                          </p:val>
                                        </p:tav>
                                      </p:tavLst>
                                    </p:anim>
                                    <p:animEffect transition="in" filter="fade">
                                      <p:cBhvr>
                                        <p:cTn id="100" dur="500"/>
                                        <p:tgtEl>
                                          <p:spTgt spid="66"/>
                                        </p:tgtEl>
                                      </p:cBhvr>
                                    </p:animEffect>
                                  </p:childTnLst>
                                </p:cTn>
                              </p:par>
                              <p:par>
                                <p:cTn id="101" presetID="2" presetClass="entr" presetSubtype="2" fill="hold" grpId="0" nodeType="withEffect">
                                  <p:stCondLst>
                                    <p:cond delay="4400"/>
                                  </p:stCondLst>
                                  <p:childTnLst>
                                    <p:set>
                                      <p:cBhvr>
                                        <p:cTn id="102" dur="1" fill="hold">
                                          <p:stCondLst>
                                            <p:cond delay="0"/>
                                          </p:stCondLst>
                                        </p:cTn>
                                        <p:tgtEl>
                                          <p:spTgt spid="69"/>
                                        </p:tgtEl>
                                        <p:attrNameLst>
                                          <p:attrName>style.visibility</p:attrName>
                                        </p:attrNameLst>
                                      </p:cBhvr>
                                      <p:to>
                                        <p:strVal val="visible"/>
                                      </p:to>
                                    </p:set>
                                    <p:anim calcmode="lin" valueType="num">
                                      <p:cBhvr additive="base">
                                        <p:cTn id="103" dur="500" fill="hold"/>
                                        <p:tgtEl>
                                          <p:spTgt spid="69"/>
                                        </p:tgtEl>
                                        <p:attrNameLst>
                                          <p:attrName>ppt_x</p:attrName>
                                        </p:attrNameLst>
                                      </p:cBhvr>
                                      <p:tavLst>
                                        <p:tav tm="0">
                                          <p:val>
                                            <p:strVal val="1+#ppt_w/2"/>
                                          </p:val>
                                        </p:tav>
                                        <p:tav tm="100000">
                                          <p:val>
                                            <p:strVal val="#ppt_x"/>
                                          </p:val>
                                        </p:tav>
                                      </p:tavLst>
                                    </p:anim>
                                    <p:anim calcmode="lin" valueType="num">
                                      <p:cBhvr additive="base">
                                        <p:cTn id="104" dur="500" fill="hold"/>
                                        <p:tgtEl>
                                          <p:spTgt spid="69"/>
                                        </p:tgtEl>
                                        <p:attrNameLst>
                                          <p:attrName>ppt_y</p:attrName>
                                        </p:attrNameLst>
                                      </p:cBhvr>
                                      <p:tavLst>
                                        <p:tav tm="0">
                                          <p:val>
                                            <p:strVal val="#ppt_y"/>
                                          </p:val>
                                        </p:tav>
                                        <p:tav tm="100000">
                                          <p:val>
                                            <p:strVal val="#ppt_y"/>
                                          </p:val>
                                        </p:tav>
                                      </p:tavLst>
                                    </p:anim>
                                  </p:childTnLst>
                                </p:cTn>
                              </p:par>
                              <p:par>
                                <p:cTn id="105" presetID="53" presetClass="entr" presetSubtype="16" fill="hold" grpId="0" nodeType="withEffect">
                                  <p:stCondLst>
                                    <p:cond delay="4400"/>
                                  </p:stCondLst>
                                  <p:childTnLst>
                                    <p:set>
                                      <p:cBhvr>
                                        <p:cTn id="106" dur="1" fill="hold">
                                          <p:stCondLst>
                                            <p:cond delay="0"/>
                                          </p:stCondLst>
                                        </p:cTn>
                                        <p:tgtEl>
                                          <p:spTgt spid="67"/>
                                        </p:tgtEl>
                                        <p:attrNameLst>
                                          <p:attrName>style.visibility</p:attrName>
                                        </p:attrNameLst>
                                      </p:cBhvr>
                                      <p:to>
                                        <p:strVal val="visible"/>
                                      </p:to>
                                    </p:set>
                                    <p:anim calcmode="lin" valueType="num">
                                      <p:cBhvr>
                                        <p:cTn id="107" dur="500" fill="hold"/>
                                        <p:tgtEl>
                                          <p:spTgt spid="67"/>
                                        </p:tgtEl>
                                        <p:attrNameLst>
                                          <p:attrName>ppt_w</p:attrName>
                                        </p:attrNameLst>
                                      </p:cBhvr>
                                      <p:tavLst>
                                        <p:tav tm="0">
                                          <p:val>
                                            <p:fltVal val="0"/>
                                          </p:val>
                                        </p:tav>
                                        <p:tav tm="100000">
                                          <p:val>
                                            <p:strVal val="#ppt_w"/>
                                          </p:val>
                                        </p:tav>
                                      </p:tavLst>
                                    </p:anim>
                                    <p:anim calcmode="lin" valueType="num">
                                      <p:cBhvr>
                                        <p:cTn id="108" dur="500" fill="hold"/>
                                        <p:tgtEl>
                                          <p:spTgt spid="67"/>
                                        </p:tgtEl>
                                        <p:attrNameLst>
                                          <p:attrName>ppt_h</p:attrName>
                                        </p:attrNameLst>
                                      </p:cBhvr>
                                      <p:tavLst>
                                        <p:tav tm="0">
                                          <p:val>
                                            <p:fltVal val="0"/>
                                          </p:val>
                                        </p:tav>
                                        <p:tav tm="100000">
                                          <p:val>
                                            <p:strVal val="#ppt_h"/>
                                          </p:val>
                                        </p:tav>
                                      </p:tavLst>
                                    </p:anim>
                                    <p:animEffect transition="in" filter="fade">
                                      <p:cBhvr>
                                        <p:cTn id="109" dur="500"/>
                                        <p:tgtEl>
                                          <p:spTgt spid="67"/>
                                        </p:tgtEl>
                                      </p:cBhvr>
                                    </p:animEffect>
                                  </p:childTnLst>
                                </p:cTn>
                              </p:par>
                              <p:par>
                                <p:cTn id="110" presetID="2" presetClass="entr" presetSubtype="2" fill="hold" grpId="0" nodeType="withEffect">
                                  <p:stCondLst>
                                    <p:cond delay="4900"/>
                                  </p:stCondLst>
                                  <p:childTnLst>
                                    <p:set>
                                      <p:cBhvr>
                                        <p:cTn id="111" dur="1" fill="hold">
                                          <p:stCondLst>
                                            <p:cond delay="0"/>
                                          </p:stCondLst>
                                        </p:cTn>
                                        <p:tgtEl>
                                          <p:spTgt spid="70"/>
                                        </p:tgtEl>
                                        <p:attrNameLst>
                                          <p:attrName>style.visibility</p:attrName>
                                        </p:attrNameLst>
                                      </p:cBhvr>
                                      <p:to>
                                        <p:strVal val="visible"/>
                                      </p:to>
                                    </p:set>
                                    <p:anim calcmode="lin" valueType="num">
                                      <p:cBhvr additive="base">
                                        <p:cTn id="112" dur="500" fill="hold"/>
                                        <p:tgtEl>
                                          <p:spTgt spid="70"/>
                                        </p:tgtEl>
                                        <p:attrNameLst>
                                          <p:attrName>ppt_x</p:attrName>
                                        </p:attrNameLst>
                                      </p:cBhvr>
                                      <p:tavLst>
                                        <p:tav tm="0">
                                          <p:val>
                                            <p:strVal val="1+#ppt_w/2"/>
                                          </p:val>
                                        </p:tav>
                                        <p:tav tm="100000">
                                          <p:val>
                                            <p:strVal val="#ppt_x"/>
                                          </p:val>
                                        </p:tav>
                                      </p:tavLst>
                                    </p:anim>
                                    <p:anim calcmode="lin" valueType="num">
                                      <p:cBhvr additive="base">
                                        <p:cTn id="113"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a:xfrm>
            <a:off x="0" y="0"/>
            <a:ext cx="9144000" cy="5141914"/>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原创设计师QQ598969553             _2"/>
          <p:cNvSpPr>
            <a:spLocks noChangeArrowheads="1"/>
          </p:cNvSpPr>
          <p:nvPr/>
        </p:nvSpPr>
        <p:spPr bwMode="auto">
          <a:xfrm>
            <a:off x="1142976" y="3642526"/>
            <a:ext cx="13573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2000" dirty="0" smtClean="0">
                <a:solidFill>
                  <a:prstClr val="white"/>
                </a:solidFill>
                <a:latin typeface="微软雅黑" pitchFamily="34" charset="-122"/>
                <a:ea typeface="微软雅黑" pitchFamily="34" charset="-122"/>
                <a:cs typeface="Arial" pitchFamily="34" charset="0"/>
              </a:rPr>
              <a:t>catalogues</a:t>
            </a:r>
            <a:endParaRPr lang="zh-CN" altLang="en-US" sz="2000" dirty="0">
              <a:solidFill>
                <a:prstClr val="white"/>
              </a:solidFill>
              <a:latin typeface="微软雅黑" pitchFamily="34" charset="-122"/>
              <a:ea typeface="微软雅黑" pitchFamily="34" charset="-122"/>
              <a:cs typeface="Arial" pitchFamily="34" charset="0"/>
            </a:endParaRPr>
          </a:p>
        </p:txBody>
      </p:sp>
      <p:sp>
        <p:nvSpPr>
          <p:cNvPr id="4" name="原创设计师QQ598969553             _3"/>
          <p:cNvSpPr>
            <a:spLocks noChangeArrowheads="1"/>
          </p:cNvSpPr>
          <p:nvPr/>
        </p:nvSpPr>
        <p:spPr bwMode="auto">
          <a:xfrm>
            <a:off x="1263626" y="3982542"/>
            <a:ext cx="180060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000" dirty="0" smtClean="0">
                <a:solidFill>
                  <a:prstClr val="white"/>
                </a:solidFill>
                <a:latin typeface="Arial" pitchFamily="34" charset="0"/>
                <a:cs typeface="Arial" pitchFamily="34" charset="0"/>
              </a:rPr>
              <a:t>产品目录</a:t>
            </a:r>
            <a:endParaRPr lang="en-US" altLang="zh-CN" sz="1000" dirty="0">
              <a:solidFill>
                <a:prstClr val="white"/>
              </a:solidFill>
              <a:latin typeface="Arial" pitchFamily="34" charset="0"/>
              <a:cs typeface="Arial" pitchFamily="34" charset="0"/>
            </a:endParaRPr>
          </a:p>
        </p:txBody>
      </p:sp>
      <p:sp>
        <p:nvSpPr>
          <p:cNvPr id="6" name="原创设计师QQ598969553             _4"/>
          <p:cNvSpPr/>
          <p:nvPr/>
        </p:nvSpPr>
        <p:spPr bwMode="auto">
          <a:xfrm>
            <a:off x="2571736" y="3785402"/>
            <a:ext cx="68978" cy="13820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10" name="原创设计师QQ598969553             _5"/>
          <p:cNvCxnSpPr/>
          <p:nvPr/>
        </p:nvCxnSpPr>
        <p:spPr>
          <a:xfrm>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原创设计师QQ598969553             _6"/>
          <p:cNvGrpSpPr/>
          <p:nvPr/>
        </p:nvGrpSpPr>
        <p:grpSpPr>
          <a:xfrm>
            <a:off x="636573" y="3736907"/>
            <a:ext cx="325200" cy="308837"/>
            <a:chOff x="1866900" y="2420938"/>
            <a:chExt cx="757238" cy="719137"/>
          </a:xfrm>
          <a:solidFill>
            <a:schemeClr val="bg1"/>
          </a:solidFill>
        </p:grpSpPr>
        <p:sp>
          <p:nvSpPr>
            <p:cNvPr id="23" name="Freeform 15"/>
            <p:cNvSpPr/>
            <p:nvPr/>
          </p:nvSpPr>
          <p:spPr bwMode="auto">
            <a:xfrm>
              <a:off x="1979613" y="2420938"/>
              <a:ext cx="644525" cy="495300"/>
            </a:xfrm>
            <a:custGeom>
              <a:avLst/>
              <a:gdLst>
                <a:gd name="T0" fmla="*/ 158 w 172"/>
                <a:gd name="T1" fmla="*/ 0 h 132"/>
                <a:gd name="T2" fmla="*/ 15 w 172"/>
                <a:gd name="T3" fmla="*/ 0 h 132"/>
                <a:gd name="T4" fmla="*/ 0 w 172"/>
                <a:gd name="T5" fmla="*/ 14 h 132"/>
                <a:gd name="T6" fmla="*/ 0 w 172"/>
                <a:gd name="T7" fmla="*/ 30 h 132"/>
                <a:gd name="T8" fmla="*/ 13 w 172"/>
                <a:gd name="T9" fmla="*/ 30 h 132"/>
                <a:gd name="T10" fmla="*/ 13 w 172"/>
                <a:gd name="T11" fmla="*/ 14 h 132"/>
                <a:gd name="T12" fmla="*/ 15 w 172"/>
                <a:gd name="T13" fmla="*/ 13 h 132"/>
                <a:gd name="T14" fmla="*/ 158 w 172"/>
                <a:gd name="T15" fmla="*/ 13 h 132"/>
                <a:gd name="T16" fmla="*/ 159 w 172"/>
                <a:gd name="T17" fmla="*/ 14 h 132"/>
                <a:gd name="T18" fmla="*/ 159 w 172"/>
                <a:gd name="T19" fmla="*/ 118 h 132"/>
                <a:gd name="T20" fmla="*/ 158 w 172"/>
                <a:gd name="T21" fmla="*/ 119 h 132"/>
                <a:gd name="T22" fmla="*/ 142 w 172"/>
                <a:gd name="T23" fmla="*/ 119 h 132"/>
                <a:gd name="T24" fmla="*/ 142 w 172"/>
                <a:gd name="T25" fmla="*/ 132 h 132"/>
                <a:gd name="T26" fmla="*/ 158 w 172"/>
                <a:gd name="T27" fmla="*/ 132 h 132"/>
                <a:gd name="T28" fmla="*/ 172 w 172"/>
                <a:gd name="T29" fmla="*/ 118 h 132"/>
                <a:gd name="T30" fmla="*/ 172 w 172"/>
                <a:gd name="T31" fmla="*/ 14 h 132"/>
                <a:gd name="T32" fmla="*/ 158 w 172"/>
                <a:gd name="T3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32">
                  <a:moveTo>
                    <a:pt x="158" y="0"/>
                  </a:moveTo>
                  <a:cubicBezTo>
                    <a:pt x="15" y="0"/>
                    <a:pt x="15" y="0"/>
                    <a:pt x="15" y="0"/>
                  </a:cubicBezTo>
                  <a:cubicBezTo>
                    <a:pt x="7" y="0"/>
                    <a:pt x="0" y="6"/>
                    <a:pt x="0" y="14"/>
                  </a:cubicBezTo>
                  <a:cubicBezTo>
                    <a:pt x="0" y="30"/>
                    <a:pt x="0" y="30"/>
                    <a:pt x="0" y="30"/>
                  </a:cubicBezTo>
                  <a:cubicBezTo>
                    <a:pt x="13" y="30"/>
                    <a:pt x="13" y="30"/>
                    <a:pt x="13" y="30"/>
                  </a:cubicBezTo>
                  <a:cubicBezTo>
                    <a:pt x="13" y="14"/>
                    <a:pt x="13" y="14"/>
                    <a:pt x="13" y="14"/>
                  </a:cubicBezTo>
                  <a:cubicBezTo>
                    <a:pt x="13" y="14"/>
                    <a:pt x="14" y="13"/>
                    <a:pt x="15" y="13"/>
                  </a:cubicBezTo>
                  <a:cubicBezTo>
                    <a:pt x="158" y="13"/>
                    <a:pt x="158" y="13"/>
                    <a:pt x="158" y="13"/>
                  </a:cubicBezTo>
                  <a:cubicBezTo>
                    <a:pt x="158" y="13"/>
                    <a:pt x="159" y="14"/>
                    <a:pt x="159" y="14"/>
                  </a:cubicBezTo>
                  <a:cubicBezTo>
                    <a:pt x="159" y="118"/>
                    <a:pt x="159" y="118"/>
                    <a:pt x="159" y="118"/>
                  </a:cubicBezTo>
                  <a:cubicBezTo>
                    <a:pt x="159" y="118"/>
                    <a:pt x="158" y="119"/>
                    <a:pt x="158" y="119"/>
                  </a:cubicBezTo>
                  <a:cubicBezTo>
                    <a:pt x="142" y="119"/>
                    <a:pt x="142" y="119"/>
                    <a:pt x="142" y="119"/>
                  </a:cubicBezTo>
                  <a:cubicBezTo>
                    <a:pt x="142" y="132"/>
                    <a:pt x="142" y="132"/>
                    <a:pt x="142" y="132"/>
                  </a:cubicBezTo>
                  <a:cubicBezTo>
                    <a:pt x="158" y="132"/>
                    <a:pt x="158" y="132"/>
                    <a:pt x="158" y="132"/>
                  </a:cubicBezTo>
                  <a:cubicBezTo>
                    <a:pt x="166" y="132"/>
                    <a:pt x="172" y="126"/>
                    <a:pt x="172" y="118"/>
                  </a:cubicBezTo>
                  <a:cubicBezTo>
                    <a:pt x="172" y="14"/>
                    <a:pt x="172" y="14"/>
                    <a:pt x="172" y="14"/>
                  </a:cubicBezTo>
                  <a:cubicBezTo>
                    <a:pt x="172" y="6"/>
                    <a:pt x="166" y="0"/>
                    <a:pt x="15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6"/>
            <p:cNvSpPr/>
            <p:nvPr/>
          </p:nvSpPr>
          <p:spPr bwMode="auto">
            <a:xfrm>
              <a:off x="1866900" y="2533650"/>
              <a:ext cx="644525" cy="606425"/>
            </a:xfrm>
            <a:custGeom>
              <a:avLst/>
              <a:gdLst>
                <a:gd name="T0" fmla="*/ 157 w 172"/>
                <a:gd name="T1" fmla="*/ 0 h 162"/>
                <a:gd name="T2" fmla="*/ 43 w 172"/>
                <a:gd name="T3" fmla="*/ 0 h 162"/>
                <a:gd name="T4" fmla="*/ 30 w 172"/>
                <a:gd name="T5" fmla="*/ 0 h 162"/>
                <a:gd name="T6" fmla="*/ 14 w 172"/>
                <a:gd name="T7" fmla="*/ 0 h 162"/>
                <a:gd name="T8" fmla="*/ 0 w 172"/>
                <a:gd name="T9" fmla="*/ 15 h 162"/>
                <a:gd name="T10" fmla="*/ 0 w 172"/>
                <a:gd name="T11" fmla="*/ 118 h 162"/>
                <a:gd name="T12" fmla="*/ 0 w 172"/>
                <a:gd name="T13" fmla="*/ 120 h 162"/>
                <a:gd name="T14" fmla="*/ 14 w 172"/>
                <a:gd name="T15" fmla="*/ 133 h 162"/>
                <a:gd name="T16" fmla="*/ 44 w 172"/>
                <a:gd name="T17" fmla="*/ 133 h 162"/>
                <a:gd name="T18" fmla="*/ 51 w 172"/>
                <a:gd name="T19" fmla="*/ 126 h 162"/>
                <a:gd name="T20" fmla="*/ 44 w 172"/>
                <a:gd name="T21" fmla="*/ 119 h 162"/>
                <a:gd name="T22" fmla="*/ 14 w 172"/>
                <a:gd name="T23" fmla="*/ 119 h 162"/>
                <a:gd name="T24" fmla="*/ 13 w 172"/>
                <a:gd name="T25" fmla="*/ 118 h 162"/>
                <a:gd name="T26" fmla="*/ 13 w 172"/>
                <a:gd name="T27" fmla="*/ 15 h 162"/>
                <a:gd name="T28" fmla="*/ 14 w 172"/>
                <a:gd name="T29" fmla="*/ 13 h 162"/>
                <a:gd name="T30" fmla="*/ 30 w 172"/>
                <a:gd name="T31" fmla="*/ 13 h 162"/>
                <a:gd name="T32" fmla="*/ 43 w 172"/>
                <a:gd name="T33" fmla="*/ 13 h 162"/>
                <a:gd name="T34" fmla="*/ 157 w 172"/>
                <a:gd name="T35" fmla="*/ 13 h 162"/>
                <a:gd name="T36" fmla="*/ 159 w 172"/>
                <a:gd name="T37" fmla="*/ 15 h 162"/>
                <a:gd name="T38" fmla="*/ 159 w 172"/>
                <a:gd name="T39" fmla="*/ 89 h 162"/>
                <a:gd name="T40" fmla="*/ 159 w 172"/>
                <a:gd name="T41" fmla="*/ 102 h 162"/>
                <a:gd name="T42" fmla="*/ 159 w 172"/>
                <a:gd name="T43" fmla="*/ 118 h 162"/>
                <a:gd name="T44" fmla="*/ 157 w 172"/>
                <a:gd name="T45" fmla="*/ 119 h 162"/>
                <a:gd name="T46" fmla="*/ 130 w 172"/>
                <a:gd name="T47" fmla="*/ 119 h 162"/>
                <a:gd name="T48" fmla="*/ 105 w 172"/>
                <a:gd name="T49" fmla="*/ 119 h 162"/>
                <a:gd name="T50" fmla="*/ 90 w 172"/>
                <a:gd name="T51" fmla="*/ 119 h 162"/>
                <a:gd name="T52" fmla="*/ 89 w 172"/>
                <a:gd name="T53" fmla="*/ 119 h 162"/>
                <a:gd name="T54" fmla="*/ 85 w 172"/>
                <a:gd name="T55" fmla="*/ 121 h 162"/>
                <a:gd name="T56" fmla="*/ 85 w 172"/>
                <a:gd name="T57" fmla="*/ 121 h 162"/>
                <a:gd name="T58" fmla="*/ 82 w 172"/>
                <a:gd name="T59" fmla="*/ 123 h 162"/>
                <a:gd name="T60" fmla="*/ 73 w 172"/>
                <a:gd name="T61" fmla="*/ 133 h 162"/>
                <a:gd name="T62" fmla="*/ 56 w 172"/>
                <a:gd name="T63" fmla="*/ 150 h 162"/>
                <a:gd name="T64" fmla="*/ 56 w 172"/>
                <a:gd name="T65" fmla="*/ 160 h 162"/>
                <a:gd name="T66" fmla="*/ 65 w 172"/>
                <a:gd name="T67" fmla="*/ 160 h 162"/>
                <a:gd name="T68" fmla="*/ 92 w 172"/>
                <a:gd name="T69" fmla="*/ 133 h 162"/>
                <a:gd name="T70" fmla="*/ 130 w 172"/>
                <a:gd name="T71" fmla="*/ 133 h 162"/>
                <a:gd name="T72" fmla="*/ 157 w 172"/>
                <a:gd name="T73" fmla="*/ 133 h 162"/>
                <a:gd name="T74" fmla="*/ 172 w 172"/>
                <a:gd name="T75" fmla="*/ 118 h 162"/>
                <a:gd name="T76" fmla="*/ 172 w 172"/>
                <a:gd name="T77" fmla="*/ 102 h 162"/>
                <a:gd name="T78" fmla="*/ 172 w 172"/>
                <a:gd name="T79" fmla="*/ 89 h 162"/>
                <a:gd name="T80" fmla="*/ 172 w 172"/>
                <a:gd name="T81" fmla="*/ 15 h 162"/>
                <a:gd name="T82" fmla="*/ 157 w 172"/>
                <a:gd name="T8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62">
                  <a:moveTo>
                    <a:pt x="157" y="0"/>
                  </a:moveTo>
                  <a:cubicBezTo>
                    <a:pt x="43" y="0"/>
                    <a:pt x="43" y="0"/>
                    <a:pt x="43" y="0"/>
                  </a:cubicBezTo>
                  <a:cubicBezTo>
                    <a:pt x="30" y="0"/>
                    <a:pt x="30" y="0"/>
                    <a:pt x="30" y="0"/>
                  </a:cubicBezTo>
                  <a:cubicBezTo>
                    <a:pt x="14" y="0"/>
                    <a:pt x="14" y="0"/>
                    <a:pt x="14" y="0"/>
                  </a:cubicBezTo>
                  <a:cubicBezTo>
                    <a:pt x="6" y="0"/>
                    <a:pt x="0" y="7"/>
                    <a:pt x="0" y="15"/>
                  </a:cubicBezTo>
                  <a:cubicBezTo>
                    <a:pt x="0" y="118"/>
                    <a:pt x="0" y="118"/>
                    <a:pt x="0" y="118"/>
                  </a:cubicBezTo>
                  <a:cubicBezTo>
                    <a:pt x="0" y="119"/>
                    <a:pt x="0" y="119"/>
                    <a:pt x="0" y="120"/>
                  </a:cubicBezTo>
                  <a:cubicBezTo>
                    <a:pt x="1" y="127"/>
                    <a:pt x="7" y="133"/>
                    <a:pt x="14" y="133"/>
                  </a:cubicBezTo>
                  <a:cubicBezTo>
                    <a:pt x="44" y="133"/>
                    <a:pt x="44" y="133"/>
                    <a:pt x="44" y="133"/>
                  </a:cubicBezTo>
                  <a:cubicBezTo>
                    <a:pt x="48" y="133"/>
                    <a:pt x="51" y="130"/>
                    <a:pt x="51" y="126"/>
                  </a:cubicBezTo>
                  <a:cubicBezTo>
                    <a:pt x="51" y="122"/>
                    <a:pt x="48" y="119"/>
                    <a:pt x="44" y="119"/>
                  </a:cubicBezTo>
                  <a:cubicBezTo>
                    <a:pt x="14" y="119"/>
                    <a:pt x="14" y="119"/>
                    <a:pt x="14" y="119"/>
                  </a:cubicBezTo>
                  <a:cubicBezTo>
                    <a:pt x="14" y="119"/>
                    <a:pt x="13" y="119"/>
                    <a:pt x="13" y="118"/>
                  </a:cubicBezTo>
                  <a:cubicBezTo>
                    <a:pt x="13" y="15"/>
                    <a:pt x="13" y="15"/>
                    <a:pt x="13" y="15"/>
                  </a:cubicBezTo>
                  <a:cubicBezTo>
                    <a:pt x="13" y="14"/>
                    <a:pt x="14" y="13"/>
                    <a:pt x="14" y="13"/>
                  </a:cubicBezTo>
                  <a:cubicBezTo>
                    <a:pt x="30" y="13"/>
                    <a:pt x="30" y="13"/>
                    <a:pt x="30" y="13"/>
                  </a:cubicBezTo>
                  <a:cubicBezTo>
                    <a:pt x="43" y="13"/>
                    <a:pt x="43" y="13"/>
                    <a:pt x="43" y="13"/>
                  </a:cubicBezTo>
                  <a:cubicBezTo>
                    <a:pt x="157" y="13"/>
                    <a:pt x="157" y="13"/>
                    <a:pt x="157" y="13"/>
                  </a:cubicBezTo>
                  <a:cubicBezTo>
                    <a:pt x="158" y="13"/>
                    <a:pt x="159" y="14"/>
                    <a:pt x="159" y="15"/>
                  </a:cubicBezTo>
                  <a:cubicBezTo>
                    <a:pt x="159" y="89"/>
                    <a:pt x="159" y="89"/>
                    <a:pt x="159" y="89"/>
                  </a:cubicBezTo>
                  <a:cubicBezTo>
                    <a:pt x="159" y="102"/>
                    <a:pt x="159" y="102"/>
                    <a:pt x="159" y="102"/>
                  </a:cubicBezTo>
                  <a:cubicBezTo>
                    <a:pt x="159" y="118"/>
                    <a:pt x="159" y="118"/>
                    <a:pt x="159" y="118"/>
                  </a:cubicBezTo>
                  <a:cubicBezTo>
                    <a:pt x="159" y="119"/>
                    <a:pt x="158" y="119"/>
                    <a:pt x="157" y="119"/>
                  </a:cubicBezTo>
                  <a:cubicBezTo>
                    <a:pt x="130" y="119"/>
                    <a:pt x="130" y="119"/>
                    <a:pt x="130" y="119"/>
                  </a:cubicBezTo>
                  <a:cubicBezTo>
                    <a:pt x="105" y="119"/>
                    <a:pt x="105" y="119"/>
                    <a:pt x="105" y="119"/>
                  </a:cubicBezTo>
                  <a:cubicBezTo>
                    <a:pt x="90" y="119"/>
                    <a:pt x="90" y="119"/>
                    <a:pt x="90" y="119"/>
                  </a:cubicBezTo>
                  <a:cubicBezTo>
                    <a:pt x="89" y="119"/>
                    <a:pt x="89" y="119"/>
                    <a:pt x="89" y="119"/>
                  </a:cubicBezTo>
                  <a:cubicBezTo>
                    <a:pt x="88" y="119"/>
                    <a:pt x="87" y="120"/>
                    <a:pt x="85" y="121"/>
                  </a:cubicBezTo>
                  <a:cubicBezTo>
                    <a:pt x="85" y="121"/>
                    <a:pt x="85" y="121"/>
                    <a:pt x="85" y="121"/>
                  </a:cubicBezTo>
                  <a:cubicBezTo>
                    <a:pt x="82" y="123"/>
                    <a:pt x="82" y="123"/>
                    <a:pt x="82" y="123"/>
                  </a:cubicBezTo>
                  <a:cubicBezTo>
                    <a:pt x="73" y="133"/>
                    <a:pt x="73" y="133"/>
                    <a:pt x="73" y="133"/>
                  </a:cubicBezTo>
                  <a:cubicBezTo>
                    <a:pt x="56" y="150"/>
                    <a:pt x="56" y="150"/>
                    <a:pt x="56" y="150"/>
                  </a:cubicBezTo>
                  <a:cubicBezTo>
                    <a:pt x="53" y="153"/>
                    <a:pt x="53" y="157"/>
                    <a:pt x="56" y="160"/>
                  </a:cubicBezTo>
                  <a:cubicBezTo>
                    <a:pt x="58" y="162"/>
                    <a:pt x="62" y="162"/>
                    <a:pt x="65" y="160"/>
                  </a:cubicBezTo>
                  <a:cubicBezTo>
                    <a:pt x="92" y="133"/>
                    <a:pt x="92" y="133"/>
                    <a:pt x="92" y="133"/>
                  </a:cubicBezTo>
                  <a:cubicBezTo>
                    <a:pt x="130" y="133"/>
                    <a:pt x="130" y="133"/>
                    <a:pt x="130" y="133"/>
                  </a:cubicBezTo>
                  <a:cubicBezTo>
                    <a:pt x="157" y="133"/>
                    <a:pt x="157" y="133"/>
                    <a:pt x="157" y="133"/>
                  </a:cubicBezTo>
                  <a:cubicBezTo>
                    <a:pt x="165" y="133"/>
                    <a:pt x="172" y="126"/>
                    <a:pt x="172" y="118"/>
                  </a:cubicBezTo>
                  <a:cubicBezTo>
                    <a:pt x="172" y="102"/>
                    <a:pt x="172" y="102"/>
                    <a:pt x="172" y="102"/>
                  </a:cubicBezTo>
                  <a:cubicBezTo>
                    <a:pt x="172" y="89"/>
                    <a:pt x="172" y="89"/>
                    <a:pt x="172" y="89"/>
                  </a:cubicBezTo>
                  <a:cubicBezTo>
                    <a:pt x="172" y="15"/>
                    <a:pt x="172" y="15"/>
                    <a:pt x="172" y="15"/>
                  </a:cubicBezTo>
                  <a:cubicBezTo>
                    <a:pt x="172" y="7"/>
                    <a:pt x="165" y="0"/>
                    <a:pt x="15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pic>
        <p:nvPicPr>
          <p:cNvPr id="11"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975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35" presetClass="emph" presetSubtype="0" repeatCount="3000" fill="hold" grpId="1" nodeType="withEffect">
                                  <p:stCondLst>
                                    <p:cond delay="900"/>
                                  </p:stCondLst>
                                  <p:childTnLst>
                                    <p:anim calcmode="discrete" valueType="str">
                                      <p:cBhvr>
                                        <p:cTn id="27"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213502"/>
            <a:ext cx="15366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000" b="1" dirty="0" smtClean="0">
                <a:solidFill>
                  <a:schemeClr val="accent1"/>
                </a:solidFill>
                <a:latin typeface="Colonna MT" pitchFamily="82" charset="0"/>
                <a:ea typeface="微软雅黑" pitchFamily="34" charset="-122"/>
                <a:cs typeface="宋体" pitchFamily="2" charset="-122"/>
              </a:rPr>
              <a:t>Product show</a:t>
            </a:r>
            <a:endParaRPr lang="en-US" altLang="zh-CN" sz="2000" b="1" dirty="0">
              <a:solidFill>
                <a:schemeClr val="accent2"/>
              </a:solidFill>
              <a:latin typeface="Colonna MT" pitchFamily="82" charset="0"/>
              <a:ea typeface="微软雅黑" pitchFamily="34" charset="-122"/>
              <a:cs typeface="宋体"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800" dirty="0" smtClean="0">
                <a:solidFill>
                  <a:srgbClr val="53585E"/>
                </a:solidFill>
                <a:latin typeface="Arial" pitchFamily="34" charset="0"/>
                <a:cs typeface="Arial" pitchFamily="34" charset="0"/>
              </a:rPr>
              <a:t>产品展示</a:t>
            </a:r>
            <a:endParaRPr lang="zh-CN" altLang="en-US" sz="800" dirty="0">
              <a:solidFill>
                <a:srgbClr val="53585E"/>
              </a:solidFill>
              <a:latin typeface="Arial" pitchFamily="34" charset="0"/>
              <a:cs typeface="Arial" pitchFamily="34" charset="0"/>
            </a:endParaRPr>
          </a:p>
        </p:txBody>
      </p:sp>
      <p:sp>
        <p:nvSpPr>
          <p:cNvPr id="25" name="原创设计师QQ598969553             _5"/>
          <p:cNvSpPr>
            <a:spLocks noChangeAspect="1" noChangeArrowheads="1" noTextEdit="1"/>
          </p:cNvSpPr>
          <p:nvPr/>
        </p:nvSpPr>
        <p:spPr bwMode="auto">
          <a:xfrm>
            <a:off x="952500" y="1304806"/>
            <a:ext cx="72390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26" name="原创设计师QQ598969553             _6"/>
          <p:cNvSpPr>
            <a:spLocks noChangeArrowheads="1"/>
          </p:cNvSpPr>
          <p:nvPr/>
        </p:nvSpPr>
        <p:spPr bwMode="auto">
          <a:xfrm>
            <a:off x="952500" y="1374656"/>
            <a:ext cx="1447800" cy="1452562"/>
          </a:xfrm>
          <a:prstGeom prst="rect">
            <a:avLst/>
          </a:prstGeom>
          <a:solidFill>
            <a:schemeClr val="accent1"/>
          </a:solidFill>
          <a:ln>
            <a:noFill/>
          </a:ln>
        </p:spPr>
        <p:txBody>
          <a:bodyPr/>
          <a:lstStyle/>
          <a:p>
            <a:endParaRPr lang="zh-CN" altLang="en-US">
              <a:solidFill>
                <a:schemeClr val="accent1"/>
              </a:solidFill>
            </a:endParaRPr>
          </a:p>
        </p:txBody>
      </p:sp>
      <p:sp>
        <p:nvSpPr>
          <p:cNvPr id="36" name="原创设计师QQ598969553             _16"/>
          <p:cNvSpPr>
            <a:spLocks noChangeArrowheads="1"/>
          </p:cNvSpPr>
          <p:nvPr/>
        </p:nvSpPr>
        <p:spPr bwMode="auto">
          <a:xfrm>
            <a:off x="1000100" y="3356774"/>
            <a:ext cx="1181546" cy="428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dirty="0" smtClean="0"/>
              <a:t>Neck  and shoulder massager</a:t>
            </a:r>
            <a:endParaRPr lang="en-US" altLang="zh-CN" sz="1200" dirty="0"/>
          </a:p>
        </p:txBody>
      </p:sp>
      <p:pic>
        <p:nvPicPr>
          <p:cNvPr id="22"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图片 22" descr="DSC_3838.JPG"/>
          <p:cNvPicPr>
            <a:picLocks noChangeAspect="1"/>
          </p:cNvPicPr>
          <p:nvPr/>
        </p:nvPicPr>
        <p:blipFill>
          <a:blip r:embed="rId4" cstate="print"/>
          <a:stretch>
            <a:fillRect/>
          </a:stretch>
        </p:blipFill>
        <p:spPr>
          <a:xfrm>
            <a:off x="2428860" y="1356510"/>
            <a:ext cx="1300162" cy="1300162"/>
          </a:xfrm>
          <a:prstGeom prst="rect">
            <a:avLst/>
          </a:prstGeom>
        </p:spPr>
      </p:pic>
      <p:pic>
        <p:nvPicPr>
          <p:cNvPr id="24" name="图片 23" descr="LM-201.jallywang3.jpg"/>
          <p:cNvPicPr>
            <a:picLocks noChangeAspect="1"/>
          </p:cNvPicPr>
          <p:nvPr/>
        </p:nvPicPr>
        <p:blipFill>
          <a:blip r:embed="rId5" cstate="print"/>
          <a:stretch>
            <a:fillRect/>
          </a:stretch>
        </p:blipFill>
        <p:spPr>
          <a:xfrm>
            <a:off x="3929058" y="1427948"/>
            <a:ext cx="857256" cy="1143008"/>
          </a:xfrm>
          <a:prstGeom prst="rect">
            <a:avLst/>
          </a:prstGeom>
        </p:spPr>
      </p:pic>
      <p:pic>
        <p:nvPicPr>
          <p:cNvPr id="41" name="图片 40" descr="LM-702A.png"/>
          <p:cNvPicPr>
            <a:picLocks noChangeAspect="1"/>
          </p:cNvPicPr>
          <p:nvPr/>
        </p:nvPicPr>
        <p:blipFill>
          <a:blip r:embed="rId6" cstate="print"/>
          <a:stretch>
            <a:fillRect/>
          </a:stretch>
        </p:blipFill>
        <p:spPr>
          <a:xfrm>
            <a:off x="6429388" y="1999452"/>
            <a:ext cx="1143008" cy="817251"/>
          </a:xfrm>
          <a:prstGeom prst="rect">
            <a:avLst/>
          </a:prstGeom>
        </p:spPr>
      </p:pic>
      <p:pic>
        <p:nvPicPr>
          <p:cNvPr id="42" name="图片 41" descr="DSC_3911.JPG"/>
          <p:cNvPicPr>
            <a:picLocks noChangeAspect="1"/>
          </p:cNvPicPr>
          <p:nvPr/>
        </p:nvPicPr>
        <p:blipFill>
          <a:blip r:embed="rId7" cstate="print"/>
          <a:stretch>
            <a:fillRect/>
          </a:stretch>
        </p:blipFill>
        <p:spPr>
          <a:xfrm>
            <a:off x="5072066" y="1356510"/>
            <a:ext cx="1214438" cy="1214438"/>
          </a:xfrm>
          <a:prstGeom prst="rect">
            <a:avLst/>
          </a:prstGeom>
        </p:spPr>
      </p:pic>
      <p:pic>
        <p:nvPicPr>
          <p:cNvPr id="43" name="图片 42" descr="702C。.png"/>
          <p:cNvPicPr>
            <a:picLocks noChangeAspect="1"/>
          </p:cNvPicPr>
          <p:nvPr/>
        </p:nvPicPr>
        <p:blipFill>
          <a:blip r:embed="rId8" cstate="print"/>
          <a:stretch>
            <a:fillRect/>
          </a:stretch>
        </p:blipFill>
        <p:spPr>
          <a:xfrm>
            <a:off x="6429388" y="1285072"/>
            <a:ext cx="932113" cy="670040"/>
          </a:xfrm>
          <a:prstGeom prst="rect">
            <a:avLst/>
          </a:prstGeom>
        </p:spPr>
      </p:pic>
      <p:sp>
        <p:nvSpPr>
          <p:cNvPr id="44" name="原创设计师QQ598969553             _6"/>
          <p:cNvSpPr>
            <a:spLocks noChangeArrowheads="1"/>
          </p:cNvSpPr>
          <p:nvPr/>
        </p:nvSpPr>
        <p:spPr bwMode="auto">
          <a:xfrm>
            <a:off x="1000100" y="2928146"/>
            <a:ext cx="1447800" cy="1452562"/>
          </a:xfrm>
          <a:prstGeom prst="rect">
            <a:avLst/>
          </a:prstGeom>
          <a:solidFill>
            <a:schemeClr val="accent1"/>
          </a:solidFill>
          <a:ln>
            <a:noFill/>
          </a:ln>
        </p:spPr>
        <p:txBody>
          <a:bodyPr/>
          <a:lstStyle/>
          <a:p>
            <a:endParaRPr lang="zh-CN" altLang="en-US">
              <a:solidFill>
                <a:schemeClr val="accent1"/>
              </a:solidFill>
            </a:endParaRPr>
          </a:p>
        </p:txBody>
      </p:sp>
      <p:sp>
        <p:nvSpPr>
          <p:cNvPr id="45" name="原创设计师QQ598969553             _16"/>
          <p:cNvSpPr>
            <a:spLocks noChangeArrowheads="1"/>
          </p:cNvSpPr>
          <p:nvPr/>
        </p:nvSpPr>
        <p:spPr bwMode="auto">
          <a:xfrm>
            <a:off x="1071538" y="1856576"/>
            <a:ext cx="1181546" cy="428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dirty="0" smtClean="0"/>
              <a:t>Neck  and shoulder massager</a:t>
            </a:r>
            <a:endParaRPr lang="en-US" altLang="zh-CN" sz="1200" dirty="0"/>
          </a:p>
        </p:txBody>
      </p:sp>
      <p:sp>
        <p:nvSpPr>
          <p:cNvPr id="46" name="原创设计师QQ598969553             _16"/>
          <p:cNvSpPr>
            <a:spLocks noChangeArrowheads="1"/>
          </p:cNvSpPr>
          <p:nvPr/>
        </p:nvSpPr>
        <p:spPr bwMode="auto">
          <a:xfrm>
            <a:off x="1071538" y="3499650"/>
            <a:ext cx="1181546" cy="221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dirty="0" smtClean="0"/>
              <a:t>back massager</a:t>
            </a:r>
            <a:endParaRPr lang="en-US" altLang="zh-CN" sz="1200" dirty="0"/>
          </a:p>
        </p:txBody>
      </p:sp>
      <p:pic>
        <p:nvPicPr>
          <p:cNvPr id="47" name="图片 46" descr="LM-803A.JPG"/>
          <p:cNvPicPr>
            <a:picLocks noChangeAspect="1"/>
          </p:cNvPicPr>
          <p:nvPr/>
        </p:nvPicPr>
        <p:blipFill>
          <a:blip r:embed="rId9" cstate="print"/>
          <a:stretch>
            <a:fillRect/>
          </a:stretch>
        </p:blipFill>
        <p:spPr>
          <a:xfrm>
            <a:off x="2571736" y="2928146"/>
            <a:ext cx="1679502" cy="1435501"/>
          </a:xfrm>
          <a:prstGeom prst="rect">
            <a:avLst/>
          </a:prstGeom>
        </p:spPr>
      </p:pic>
      <p:pic>
        <p:nvPicPr>
          <p:cNvPr id="48" name="图片 47" descr="1-1.jpg"/>
          <p:cNvPicPr>
            <a:picLocks noChangeAspect="1"/>
          </p:cNvPicPr>
          <p:nvPr/>
        </p:nvPicPr>
        <p:blipFill>
          <a:blip r:embed="rId10" cstate="print"/>
          <a:stretch>
            <a:fillRect/>
          </a:stretch>
        </p:blipFill>
        <p:spPr>
          <a:xfrm>
            <a:off x="3786182" y="2928146"/>
            <a:ext cx="1163419" cy="1500198"/>
          </a:xfrm>
          <a:prstGeom prst="rect">
            <a:avLst/>
          </a:prstGeom>
        </p:spPr>
      </p:pic>
      <p:pic>
        <p:nvPicPr>
          <p:cNvPr id="49" name="图片 48" descr="LM-8031B.jallywang.JPG"/>
          <p:cNvPicPr>
            <a:picLocks noChangeAspect="1"/>
          </p:cNvPicPr>
          <p:nvPr/>
        </p:nvPicPr>
        <p:blipFill>
          <a:blip r:embed="rId11" cstate="print"/>
          <a:stretch>
            <a:fillRect/>
          </a:stretch>
        </p:blipFill>
        <p:spPr>
          <a:xfrm>
            <a:off x="4857752" y="2928146"/>
            <a:ext cx="1214446" cy="1351110"/>
          </a:xfrm>
          <a:prstGeom prst="rect">
            <a:avLst/>
          </a:prstGeom>
        </p:spPr>
      </p:pic>
      <p:pic>
        <p:nvPicPr>
          <p:cNvPr id="51" name="图片 50" descr="2-1.jpg"/>
          <p:cNvPicPr>
            <a:picLocks noChangeAspect="1"/>
          </p:cNvPicPr>
          <p:nvPr/>
        </p:nvPicPr>
        <p:blipFill>
          <a:blip r:embed="rId12" cstate="print"/>
          <a:stretch>
            <a:fillRect/>
          </a:stretch>
        </p:blipFill>
        <p:spPr>
          <a:xfrm>
            <a:off x="5857884" y="2785270"/>
            <a:ext cx="1262070" cy="1893105"/>
          </a:xfrm>
          <a:prstGeom prst="rect">
            <a:avLst/>
          </a:prstGeom>
        </p:spPr>
      </p:pic>
      <p:pic>
        <p:nvPicPr>
          <p:cNvPr id="52" name="图片 51" descr="1.jpg"/>
          <p:cNvPicPr>
            <a:picLocks noChangeAspect="1"/>
          </p:cNvPicPr>
          <p:nvPr/>
        </p:nvPicPr>
        <p:blipFill>
          <a:blip r:embed="rId13" cstate="print"/>
          <a:stretch>
            <a:fillRect/>
          </a:stretch>
        </p:blipFill>
        <p:spPr>
          <a:xfrm>
            <a:off x="7000892" y="2928146"/>
            <a:ext cx="1143008" cy="1530815"/>
          </a:xfrm>
          <a:prstGeom prst="rect">
            <a:avLst/>
          </a:prstGeom>
        </p:spPr>
      </p:pic>
      <p:pic>
        <p:nvPicPr>
          <p:cNvPr id="53" name="图片 52" descr="BE8AVFWPDA}Z6P)$HQB$8T2"/>
          <p:cNvPicPr>
            <a:picLocks noChangeAspect="1"/>
          </p:cNvPicPr>
          <p:nvPr/>
        </p:nvPicPr>
        <p:blipFill>
          <a:blip r:embed="rId14"/>
          <a:stretch>
            <a:fillRect/>
          </a:stretch>
        </p:blipFill>
        <p:spPr>
          <a:xfrm>
            <a:off x="7429520" y="1427948"/>
            <a:ext cx="1524000" cy="1165225"/>
          </a:xfrm>
          <a:prstGeom prst="rect">
            <a:avLst/>
          </a:prstGeom>
          <a:noFill/>
          <a:ln w="9525">
            <a:noFill/>
          </a:ln>
        </p:spPr>
      </p:pic>
      <p:pic>
        <p:nvPicPr>
          <p:cNvPr id="27" name="图片 26"/>
          <p:cNvPicPr>
            <a:picLocks noChangeAspect="1"/>
          </p:cNvPicPr>
          <p:nvPr/>
        </p:nvPicPr>
        <p:blipFill>
          <a:blip r:embed="rId15" cstate="print"/>
          <a:stretch>
            <a:fillRect/>
          </a:stretch>
        </p:blipFill>
        <p:spPr>
          <a:xfrm>
            <a:off x="8143900" y="2928146"/>
            <a:ext cx="1000100" cy="1512896"/>
          </a:xfrm>
          <a:prstGeom prst="rect">
            <a:avLst/>
          </a:prstGeom>
          <a:noFill/>
          <a:ln w="9525">
            <a:noFill/>
          </a:ln>
        </p:spPr>
      </p:pic>
    </p:spTree>
    <p:extLst>
      <p:ext uri="{BB962C8B-B14F-4D97-AF65-F5344CB8AC3E}">
        <p14:creationId xmlns:p14="http://schemas.microsoft.com/office/powerpoint/2010/main" xmlns="" val="3143059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6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47" presetClass="entr" presetSubtype="0" fill="hold" grpId="0" nodeType="withEffect">
                                  <p:stCondLst>
                                    <p:cond delay="11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strVal val="#ppt_x"/>
                                          </p:val>
                                        </p:tav>
                                        <p:tav tm="100000">
                                          <p:val>
                                            <p:strVal val="#ppt_x"/>
                                          </p:val>
                                        </p:tav>
                                      </p:tavLst>
                                    </p:anim>
                                    <p:anim calcmode="lin" valueType="num">
                                      <p:cBhvr>
                                        <p:cTn id="36" dur="500" fill="hold"/>
                                        <p:tgtEl>
                                          <p:spTgt spid="36"/>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60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par>
                                <p:cTn id="42" presetID="47" presetClass="entr" presetSubtype="0" fill="hold" grpId="0" nodeType="withEffect">
                                  <p:stCondLst>
                                    <p:cond delay="110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anim calcmode="lin" valueType="num">
                                      <p:cBhvr>
                                        <p:cTn id="45" dur="500" fill="hold"/>
                                        <p:tgtEl>
                                          <p:spTgt spid="45"/>
                                        </p:tgtEl>
                                        <p:attrNameLst>
                                          <p:attrName>ppt_x</p:attrName>
                                        </p:attrNameLst>
                                      </p:cBhvr>
                                      <p:tavLst>
                                        <p:tav tm="0">
                                          <p:val>
                                            <p:strVal val="#ppt_x"/>
                                          </p:val>
                                        </p:tav>
                                        <p:tav tm="100000">
                                          <p:val>
                                            <p:strVal val="#ppt_x"/>
                                          </p:val>
                                        </p:tav>
                                      </p:tavLst>
                                    </p:anim>
                                    <p:anim calcmode="lin" valueType="num">
                                      <p:cBhvr>
                                        <p:cTn id="46" dur="500" fill="hold"/>
                                        <p:tgtEl>
                                          <p:spTgt spid="4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110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anim calcmode="lin" valueType="num">
                                      <p:cBhvr>
                                        <p:cTn id="50" dur="500" fill="hold"/>
                                        <p:tgtEl>
                                          <p:spTgt spid="46"/>
                                        </p:tgtEl>
                                        <p:attrNameLst>
                                          <p:attrName>ppt_x</p:attrName>
                                        </p:attrNameLst>
                                      </p:cBhvr>
                                      <p:tavLst>
                                        <p:tav tm="0">
                                          <p:val>
                                            <p:strVal val="#ppt_x"/>
                                          </p:val>
                                        </p:tav>
                                        <p:tav tm="100000">
                                          <p:val>
                                            <p:strVal val="#ppt_x"/>
                                          </p:val>
                                        </p:tav>
                                      </p:tavLst>
                                    </p:anim>
                                    <p:anim calcmode="lin" valueType="num">
                                      <p:cBhvr>
                                        <p:cTn id="51"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26" grpId="0" animBg="1"/>
      <p:bldP spid="36" grpId="0"/>
      <p:bldP spid="44" grpId="0" animBg="1"/>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213502"/>
            <a:ext cx="15366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000" b="1" dirty="0" smtClean="0">
                <a:solidFill>
                  <a:schemeClr val="accent1"/>
                </a:solidFill>
                <a:latin typeface="Colonna MT" pitchFamily="82" charset="0"/>
                <a:ea typeface="微软雅黑" pitchFamily="34" charset="-122"/>
                <a:cs typeface="宋体" pitchFamily="2" charset="-122"/>
              </a:rPr>
              <a:t>Product show</a:t>
            </a:r>
            <a:endParaRPr lang="en-US" altLang="zh-CN" sz="2000" b="1" dirty="0">
              <a:solidFill>
                <a:schemeClr val="accent2"/>
              </a:solidFill>
              <a:latin typeface="Colonna MT" pitchFamily="82" charset="0"/>
              <a:ea typeface="微软雅黑" pitchFamily="34" charset="-122"/>
              <a:cs typeface="宋体"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800" dirty="0" smtClean="0">
                <a:solidFill>
                  <a:srgbClr val="53585E"/>
                </a:solidFill>
                <a:latin typeface="Arial" pitchFamily="34" charset="0"/>
                <a:cs typeface="Arial" pitchFamily="34" charset="0"/>
              </a:rPr>
              <a:t>产品展示</a:t>
            </a:r>
            <a:endParaRPr lang="zh-CN" altLang="en-US" sz="800" dirty="0">
              <a:solidFill>
                <a:srgbClr val="53585E"/>
              </a:solidFill>
              <a:latin typeface="Arial" pitchFamily="34" charset="0"/>
              <a:cs typeface="Arial" pitchFamily="34" charset="0"/>
            </a:endParaRPr>
          </a:p>
        </p:txBody>
      </p:sp>
      <p:sp>
        <p:nvSpPr>
          <p:cNvPr id="25" name="原创设计师QQ598969553             _5"/>
          <p:cNvSpPr>
            <a:spLocks noChangeAspect="1" noChangeArrowheads="1" noTextEdit="1"/>
          </p:cNvSpPr>
          <p:nvPr/>
        </p:nvSpPr>
        <p:spPr bwMode="auto">
          <a:xfrm>
            <a:off x="952500" y="1304806"/>
            <a:ext cx="72390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26" name="原创设计师QQ598969553             _6"/>
          <p:cNvSpPr>
            <a:spLocks noChangeArrowheads="1"/>
          </p:cNvSpPr>
          <p:nvPr/>
        </p:nvSpPr>
        <p:spPr bwMode="auto">
          <a:xfrm>
            <a:off x="857224" y="856444"/>
            <a:ext cx="1447800" cy="1452562"/>
          </a:xfrm>
          <a:prstGeom prst="rect">
            <a:avLst/>
          </a:prstGeom>
          <a:solidFill>
            <a:schemeClr val="accent1"/>
          </a:solidFill>
          <a:ln>
            <a:noFill/>
          </a:ln>
        </p:spPr>
        <p:txBody>
          <a:bodyPr/>
          <a:lstStyle/>
          <a:p>
            <a:endParaRPr lang="zh-CN" altLang="en-US">
              <a:solidFill>
                <a:schemeClr val="accent1"/>
              </a:solidFill>
            </a:endParaRPr>
          </a:p>
        </p:txBody>
      </p:sp>
      <p:sp>
        <p:nvSpPr>
          <p:cNvPr id="36" name="原创设计师QQ598969553             _16"/>
          <p:cNvSpPr>
            <a:spLocks noChangeArrowheads="1"/>
          </p:cNvSpPr>
          <p:nvPr/>
        </p:nvSpPr>
        <p:spPr bwMode="auto">
          <a:xfrm>
            <a:off x="1000100" y="3356774"/>
            <a:ext cx="1181546" cy="428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dirty="0" smtClean="0"/>
              <a:t>Neck  and shoulder massager</a:t>
            </a:r>
            <a:endParaRPr lang="en-US" altLang="zh-CN" sz="1200" dirty="0"/>
          </a:p>
        </p:txBody>
      </p:sp>
      <p:pic>
        <p:nvPicPr>
          <p:cNvPr id="22"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 name="原创设计师QQ598969553             _6"/>
          <p:cNvSpPr>
            <a:spLocks noChangeArrowheads="1"/>
          </p:cNvSpPr>
          <p:nvPr/>
        </p:nvSpPr>
        <p:spPr bwMode="auto">
          <a:xfrm>
            <a:off x="857224" y="2928146"/>
            <a:ext cx="1447800" cy="1452562"/>
          </a:xfrm>
          <a:prstGeom prst="rect">
            <a:avLst/>
          </a:prstGeom>
          <a:solidFill>
            <a:schemeClr val="accent1"/>
          </a:solidFill>
          <a:ln>
            <a:noFill/>
          </a:ln>
        </p:spPr>
        <p:txBody>
          <a:bodyPr/>
          <a:lstStyle/>
          <a:p>
            <a:endParaRPr lang="zh-CN" altLang="en-US">
              <a:solidFill>
                <a:schemeClr val="accent1"/>
              </a:solidFill>
            </a:endParaRPr>
          </a:p>
        </p:txBody>
      </p:sp>
      <p:sp>
        <p:nvSpPr>
          <p:cNvPr id="45" name="原创设计师QQ598969553             _16"/>
          <p:cNvSpPr>
            <a:spLocks noChangeArrowheads="1"/>
          </p:cNvSpPr>
          <p:nvPr/>
        </p:nvSpPr>
        <p:spPr bwMode="auto">
          <a:xfrm>
            <a:off x="1000100" y="1499386"/>
            <a:ext cx="1181546" cy="206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dirty="0" smtClean="0"/>
              <a:t>Foot massager</a:t>
            </a:r>
            <a:endParaRPr lang="en-US" altLang="zh-CN" sz="1200" dirty="0"/>
          </a:p>
        </p:txBody>
      </p:sp>
      <p:sp>
        <p:nvSpPr>
          <p:cNvPr id="46" name="原创设计师QQ598969553             _16"/>
          <p:cNvSpPr>
            <a:spLocks noChangeArrowheads="1"/>
          </p:cNvSpPr>
          <p:nvPr/>
        </p:nvSpPr>
        <p:spPr bwMode="auto">
          <a:xfrm>
            <a:off x="1000100" y="3499650"/>
            <a:ext cx="1181546" cy="206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dirty="0" smtClean="0"/>
              <a:t>massage mattress</a:t>
            </a:r>
            <a:endParaRPr lang="en-US" altLang="zh-CN" sz="1200" dirty="0"/>
          </a:p>
        </p:txBody>
      </p:sp>
      <p:pic>
        <p:nvPicPr>
          <p:cNvPr id="27" name="图片 26" descr="1.jpg"/>
          <p:cNvPicPr>
            <a:picLocks noChangeAspect="1"/>
          </p:cNvPicPr>
          <p:nvPr/>
        </p:nvPicPr>
        <p:blipFill>
          <a:blip r:embed="rId4" cstate="print"/>
          <a:stretch>
            <a:fillRect/>
          </a:stretch>
        </p:blipFill>
        <p:spPr>
          <a:xfrm>
            <a:off x="2714612" y="999320"/>
            <a:ext cx="1820452" cy="1213635"/>
          </a:xfrm>
          <a:prstGeom prst="rect">
            <a:avLst/>
          </a:prstGeom>
        </p:spPr>
      </p:pic>
      <p:pic>
        <p:nvPicPr>
          <p:cNvPr id="28" name="Picture 3"/>
          <p:cNvPicPr>
            <a:picLocks noChangeAspect="1" noChangeArrowheads="1"/>
          </p:cNvPicPr>
          <p:nvPr/>
        </p:nvPicPr>
        <p:blipFill>
          <a:blip r:embed="rId5"/>
          <a:srcRect/>
          <a:stretch>
            <a:fillRect/>
          </a:stretch>
        </p:blipFill>
        <p:spPr bwMode="auto">
          <a:xfrm>
            <a:off x="5000628" y="856444"/>
            <a:ext cx="1476556" cy="1495425"/>
          </a:xfrm>
          <a:prstGeom prst="rect">
            <a:avLst/>
          </a:prstGeom>
          <a:noFill/>
          <a:ln w="1">
            <a:noFill/>
            <a:miter lim="800000"/>
            <a:headEnd/>
            <a:tailEnd type="none" w="med" len="med"/>
          </a:ln>
          <a:effectLst/>
        </p:spPr>
      </p:pic>
      <p:pic>
        <p:nvPicPr>
          <p:cNvPr id="29" name="图片 28" descr="1618984706(1)"/>
          <p:cNvPicPr>
            <a:picLocks noChangeAspect="1"/>
          </p:cNvPicPr>
          <p:nvPr/>
        </p:nvPicPr>
        <p:blipFill>
          <a:blip r:embed="rId6"/>
          <a:stretch>
            <a:fillRect/>
          </a:stretch>
        </p:blipFill>
        <p:spPr>
          <a:xfrm>
            <a:off x="6929454" y="856444"/>
            <a:ext cx="1286510" cy="1496060"/>
          </a:xfrm>
          <a:prstGeom prst="rect">
            <a:avLst/>
          </a:prstGeom>
        </p:spPr>
      </p:pic>
      <p:pic>
        <p:nvPicPr>
          <p:cNvPr id="30" name="图片 29" descr="massage mattress.jallywang.jpg"/>
          <p:cNvPicPr>
            <a:picLocks noChangeAspect="1"/>
          </p:cNvPicPr>
          <p:nvPr/>
        </p:nvPicPr>
        <p:blipFill>
          <a:blip r:embed="rId7" cstate="print"/>
          <a:stretch>
            <a:fillRect/>
          </a:stretch>
        </p:blipFill>
        <p:spPr>
          <a:xfrm>
            <a:off x="2857488" y="2499518"/>
            <a:ext cx="2928958" cy="2196719"/>
          </a:xfrm>
          <a:prstGeom prst="rect">
            <a:avLst/>
          </a:prstGeom>
        </p:spPr>
      </p:pic>
      <p:pic>
        <p:nvPicPr>
          <p:cNvPr id="17" name="图片 16" descr="2bf32b6978d356ae21e050490c34832"/>
          <p:cNvPicPr>
            <a:picLocks noChangeAspect="1"/>
          </p:cNvPicPr>
          <p:nvPr/>
        </p:nvPicPr>
        <p:blipFill>
          <a:blip r:embed="rId8" cstate="print"/>
          <a:stretch>
            <a:fillRect/>
          </a:stretch>
        </p:blipFill>
        <p:spPr>
          <a:xfrm>
            <a:off x="6143636" y="2713832"/>
            <a:ext cx="1285884" cy="1277403"/>
          </a:xfrm>
          <a:prstGeom prst="rect">
            <a:avLst/>
          </a:prstGeom>
        </p:spPr>
      </p:pic>
      <p:pic>
        <p:nvPicPr>
          <p:cNvPr id="18" name="图片 17" descr="5240fea82f64c373be2680e1e15ef13"/>
          <p:cNvPicPr>
            <a:picLocks noChangeAspect="1"/>
          </p:cNvPicPr>
          <p:nvPr/>
        </p:nvPicPr>
        <p:blipFill>
          <a:blip r:embed="rId9" cstate="print"/>
          <a:stretch>
            <a:fillRect/>
          </a:stretch>
        </p:blipFill>
        <p:spPr>
          <a:xfrm>
            <a:off x="6143636" y="3856840"/>
            <a:ext cx="785818" cy="480364"/>
          </a:xfrm>
          <a:prstGeom prst="rect">
            <a:avLst/>
          </a:prstGeom>
        </p:spPr>
      </p:pic>
      <p:pic>
        <p:nvPicPr>
          <p:cNvPr id="19" name="Picture 6"/>
          <p:cNvPicPr>
            <a:picLocks noChangeAspect="1" noChangeArrowheads="1"/>
          </p:cNvPicPr>
          <p:nvPr/>
        </p:nvPicPr>
        <p:blipFill>
          <a:blip r:embed="rId10" cstate="print"/>
          <a:srcRect/>
          <a:stretch>
            <a:fillRect/>
          </a:stretch>
        </p:blipFill>
        <p:spPr bwMode="auto">
          <a:xfrm>
            <a:off x="7786710" y="2642394"/>
            <a:ext cx="1214446" cy="1146490"/>
          </a:xfrm>
          <a:prstGeom prst="rect">
            <a:avLst/>
          </a:prstGeom>
          <a:noFill/>
          <a:ln w="1">
            <a:noFill/>
            <a:miter lim="800000"/>
            <a:headEnd/>
            <a:tailEnd type="none" w="med" len="med"/>
          </a:ln>
          <a:effectLst/>
        </p:spPr>
      </p:pic>
      <p:pic>
        <p:nvPicPr>
          <p:cNvPr id="20" name="图片 19" descr="yzwIMG_4703.JPG"/>
          <p:cNvPicPr>
            <a:picLocks noChangeAspect="1"/>
          </p:cNvPicPr>
          <p:nvPr/>
        </p:nvPicPr>
        <p:blipFill>
          <a:blip r:embed="rId11" cstate="print"/>
          <a:stretch>
            <a:fillRect/>
          </a:stretch>
        </p:blipFill>
        <p:spPr>
          <a:xfrm>
            <a:off x="7500958" y="3999716"/>
            <a:ext cx="1464479" cy="976319"/>
          </a:xfrm>
          <a:prstGeom prst="rect">
            <a:avLst/>
          </a:prstGeom>
        </p:spPr>
      </p:pic>
    </p:spTree>
    <p:extLst>
      <p:ext uri="{BB962C8B-B14F-4D97-AF65-F5344CB8AC3E}">
        <p14:creationId xmlns:p14="http://schemas.microsoft.com/office/powerpoint/2010/main" xmlns="" val="3143059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6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47" presetClass="entr" presetSubtype="0" fill="hold" grpId="0" nodeType="withEffect">
                                  <p:stCondLst>
                                    <p:cond delay="11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strVal val="#ppt_x"/>
                                          </p:val>
                                        </p:tav>
                                        <p:tav tm="100000">
                                          <p:val>
                                            <p:strVal val="#ppt_x"/>
                                          </p:val>
                                        </p:tav>
                                      </p:tavLst>
                                    </p:anim>
                                    <p:anim calcmode="lin" valueType="num">
                                      <p:cBhvr>
                                        <p:cTn id="36" dur="500" fill="hold"/>
                                        <p:tgtEl>
                                          <p:spTgt spid="36"/>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60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par>
                                <p:cTn id="42" presetID="47" presetClass="entr" presetSubtype="0" fill="hold" grpId="0" nodeType="withEffect">
                                  <p:stCondLst>
                                    <p:cond delay="110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anim calcmode="lin" valueType="num">
                                      <p:cBhvr>
                                        <p:cTn id="45" dur="500" fill="hold"/>
                                        <p:tgtEl>
                                          <p:spTgt spid="45"/>
                                        </p:tgtEl>
                                        <p:attrNameLst>
                                          <p:attrName>ppt_x</p:attrName>
                                        </p:attrNameLst>
                                      </p:cBhvr>
                                      <p:tavLst>
                                        <p:tav tm="0">
                                          <p:val>
                                            <p:strVal val="#ppt_x"/>
                                          </p:val>
                                        </p:tav>
                                        <p:tav tm="100000">
                                          <p:val>
                                            <p:strVal val="#ppt_x"/>
                                          </p:val>
                                        </p:tav>
                                      </p:tavLst>
                                    </p:anim>
                                    <p:anim calcmode="lin" valueType="num">
                                      <p:cBhvr>
                                        <p:cTn id="46" dur="500" fill="hold"/>
                                        <p:tgtEl>
                                          <p:spTgt spid="4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110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anim calcmode="lin" valueType="num">
                                      <p:cBhvr>
                                        <p:cTn id="50" dur="500" fill="hold"/>
                                        <p:tgtEl>
                                          <p:spTgt spid="46"/>
                                        </p:tgtEl>
                                        <p:attrNameLst>
                                          <p:attrName>ppt_x</p:attrName>
                                        </p:attrNameLst>
                                      </p:cBhvr>
                                      <p:tavLst>
                                        <p:tav tm="0">
                                          <p:val>
                                            <p:strVal val="#ppt_x"/>
                                          </p:val>
                                        </p:tav>
                                        <p:tav tm="100000">
                                          <p:val>
                                            <p:strVal val="#ppt_x"/>
                                          </p:val>
                                        </p:tav>
                                      </p:tavLst>
                                    </p:anim>
                                    <p:anim calcmode="lin" valueType="num">
                                      <p:cBhvr>
                                        <p:cTn id="51"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26" grpId="0" animBg="1"/>
      <p:bldP spid="36" grpId="0"/>
      <p:bldP spid="44" grpId="0" animBg="1"/>
      <p:bldP spid="45" grpId="0"/>
      <p:bldP spid="46" grpId="0"/>
    </p:bldLst>
  </p:timing>
</p:sld>
</file>

<file path=ppt/theme/theme1.xml><?xml version="1.0" encoding="utf-8"?>
<a:theme xmlns:a="http://schemas.openxmlformats.org/drawingml/2006/main" name="Office 主题​​">
  <a:themeElements>
    <a:clrScheme name="自定义 10">
      <a:dk1>
        <a:sysClr val="windowText" lastClr="000000"/>
      </a:dk1>
      <a:lt1>
        <a:sysClr val="window" lastClr="FFFFFF"/>
      </a:lt1>
      <a:dk2>
        <a:srgbClr val="44546A"/>
      </a:dk2>
      <a:lt2>
        <a:srgbClr val="E7E6E6"/>
      </a:lt2>
      <a:accent1>
        <a:srgbClr val="0076DA"/>
      </a:accent1>
      <a:accent2>
        <a:srgbClr val="404040"/>
      </a:accent2>
      <a:accent3>
        <a:srgbClr val="0076DA"/>
      </a:accent3>
      <a:accent4>
        <a:srgbClr val="404040"/>
      </a:accent4>
      <a:accent5>
        <a:srgbClr val="0076DA"/>
      </a:accent5>
      <a:accent6>
        <a:srgbClr val="40404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730</Words>
  <Application>Microsoft Office PowerPoint</Application>
  <PresentationFormat>自定义</PresentationFormat>
  <Paragraphs>126</Paragraphs>
  <Slides>14</Slides>
  <Notes>14</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57</cp:revision>
  <dcterms:created xsi:type="dcterms:W3CDTF">2016-02-29T06:04:00Z</dcterms:created>
  <dcterms:modified xsi:type="dcterms:W3CDTF">2021-06-10T03:06:11Z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